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365" r:id="rId2"/>
    <p:sldId id="364" r:id="rId3"/>
    <p:sldId id="366" r:id="rId4"/>
    <p:sldId id="373" r:id="rId5"/>
    <p:sldId id="1788" r:id="rId6"/>
    <p:sldId id="1787" r:id="rId7"/>
    <p:sldId id="1783" r:id="rId8"/>
    <p:sldId id="1781" r:id="rId9"/>
    <p:sldId id="367" r:id="rId10"/>
    <p:sldId id="1784" r:id="rId11"/>
    <p:sldId id="1785" r:id="rId12"/>
    <p:sldId id="377" r:id="rId13"/>
  </p:sldIdLst>
  <p:sldSz cx="12192000" cy="6858000"/>
  <p:notesSz cx="6858000" cy="9144000"/>
  <p:custShowLst>
    <p:custShow name="Custom Show 1" id="0">
      <p:sldLst>
        <p:sld r:id="rId2"/>
        <p:sld r:id="rId3"/>
        <p:sld r:id="rId4"/>
        <p:sld r:id="rId5"/>
        <p:sld r:id="rId6"/>
        <p:sld r:id="rId7"/>
        <p:sld r:id="rId8"/>
        <p:sld r:id="rId9"/>
        <p:sld r:id="rId10"/>
        <p:sld r:id="rId11"/>
        <p:sld r:id="rId12"/>
        <p:sld r:id="rId1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ice Celis" initials="DC" lastIdx="1" clrIdx="0">
    <p:extLst>
      <p:ext uri="{19B8F6BF-5375-455C-9EA6-DF929625EA0E}">
        <p15:presenceInfo xmlns:p15="http://schemas.microsoft.com/office/powerpoint/2012/main" userId="47588ed7e0a770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8B9"/>
    <a:srgbClr val="E20000"/>
    <a:srgbClr val="FF0000"/>
    <a:srgbClr val="CC0000"/>
    <a:srgbClr val="404040"/>
    <a:srgbClr val="E6E6E6"/>
    <a:srgbClr val="181717"/>
    <a:srgbClr val="B1060F"/>
    <a:srgbClr val="A0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4DB79E-A375-4C48-9B32-8D1D7E885E2F}" v="572" dt="2024-12-02T10:09:50.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26" autoAdjust="0"/>
    <p:restoredTop sz="93076" autoAdjust="0"/>
  </p:normalViewPr>
  <p:slideViewPr>
    <p:cSldViewPr snapToGrid="0">
      <p:cViewPr varScale="1">
        <p:scale>
          <a:sx n="59" d="100"/>
          <a:sy n="59" d="100"/>
        </p:scale>
        <p:origin x="1320" y="408"/>
      </p:cViewPr>
      <p:guideLst/>
    </p:cSldViewPr>
  </p:slideViewPr>
  <p:notesTextViewPr>
    <p:cViewPr>
      <p:scale>
        <a:sx n="100" d="100"/>
        <a:sy n="100" d="100"/>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FC2B8D-4DA9-4ED7-A9D0-E77F9489FC35}" type="datetimeFigureOut">
              <a:rPr lang="en-US" smtClean="0"/>
              <a:t>12/2/2024</a:t>
            </a:fld>
            <a:endParaRPr lang="en-U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196461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04B59-8638-4D06-89C4-FD2271AF6ACF}"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E8CE4-817D-4746-A608-0C15A197F116}" type="slidenum">
              <a:rPr lang="en-US" smtClean="0"/>
              <a:t>‹#›</a:t>
            </a:fld>
            <a:endParaRPr lang="en-US"/>
          </a:p>
        </p:txBody>
      </p:sp>
    </p:spTree>
    <p:extLst>
      <p:ext uri="{BB962C8B-B14F-4D97-AF65-F5344CB8AC3E}">
        <p14:creationId xmlns:p14="http://schemas.microsoft.com/office/powerpoint/2010/main" val="266992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954087" y="2351587"/>
            <a:ext cx="1885134" cy="1885134"/>
          </a:xfrm>
          <a:prstGeom prst="rect">
            <a:avLst/>
          </a:prstGeom>
        </p:spPr>
        <p:txBody>
          <a:bodyPr/>
          <a:lstStyle>
            <a:lvl1pPr>
              <a:defRPr sz="1600">
                <a:solidFill>
                  <a:schemeClr val="bg1"/>
                </a:solidFill>
              </a:defRPr>
            </a:lvl1pPr>
          </a:lstStyle>
          <a:p>
            <a:endParaRPr lang="en-US"/>
          </a:p>
        </p:txBody>
      </p:sp>
      <p:sp>
        <p:nvSpPr>
          <p:cNvPr id="9" name="Marcador de posición de imagen 7"/>
          <p:cNvSpPr>
            <a:spLocks noGrp="1"/>
          </p:cNvSpPr>
          <p:nvPr>
            <p:ph type="pic" sz="quarter" idx="11"/>
          </p:nvPr>
        </p:nvSpPr>
        <p:spPr>
          <a:xfrm>
            <a:off x="3144293" y="2360295"/>
            <a:ext cx="1885134" cy="1885134"/>
          </a:xfrm>
          <a:prstGeom prst="rect">
            <a:avLst/>
          </a:prstGeom>
        </p:spPr>
        <p:txBody>
          <a:bodyPr/>
          <a:lstStyle>
            <a:lvl1pPr>
              <a:defRPr sz="1600">
                <a:solidFill>
                  <a:schemeClr val="bg1"/>
                </a:solidFill>
              </a:defRPr>
            </a:lvl1pPr>
          </a:lstStyle>
          <a:p>
            <a:endParaRPr lang="en-US"/>
          </a:p>
        </p:txBody>
      </p:sp>
      <p:sp>
        <p:nvSpPr>
          <p:cNvPr id="10" name="Marcador de posición de imagen 7"/>
          <p:cNvSpPr>
            <a:spLocks noGrp="1"/>
          </p:cNvSpPr>
          <p:nvPr>
            <p:ph type="pic" sz="quarter" idx="12"/>
          </p:nvPr>
        </p:nvSpPr>
        <p:spPr>
          <a:xfrm>
            <a:off x="5286602" y="2347233"/>
            <a:ext cx="1885134" cy="1885134"/>
          </a:xfrm>
          <a:prstGeom prst="rect">
            <a:avLst/>
          </a:prstGeom>
        </p:spPr>
        <p:txBody>
          <a:bodyPr/>
          <a:lstStyle>
            <a:lvl1pPr>
              <a:defRPr sz="1600">
                <a:solidFill>
                  <a:schemeClr val="bg1"/>
                </a:solidFill>
              </a:defRPr>
            </a:lvl1pPr>
          </a:lstStyle>
          <a:p>
            <a:endParaRPr lang="en-US"/>
          </a:p>
        </p:txBody>
      </p:sp>
      <p:sp>
        <p:nvSpPr>
          <p:cNvPr id="11" name="Marcador de posición de imagen 7"/>
          <p:cNvSpPr>
            <a:spLocks noGrp="1"/>
          </p:cNvSpPr>
          <p:nvPr>
            <p:ph type="pic" sz="quarter" idx="13"/>
          </p:nvPr>
        </p:nvSpPr>
        <p:spPr>
          <a:xfrm>
            <a:off x="7476808" y="2355941"/>
            <a:ext cx="1885134" cy="1885134"/>
          </a:xfrm>
          <a:prstGeom prst="rect">
            <a:avLst/>
          </a:prstGeom>
        </p:spPr>
        <p:txBody>
          <a:bodyPr/>
          <a:lstStyle>
            <a:lvl1pPr>
              <a:defRPr sz="1600">
                <a:solidFill>
                  <a:schemeClr val="bg1"/>
                </a:solidFill>
              </a:defRPr>
            </a:lvl1pPr>
          </a:lstStyle>
          <a:p>
            <a:endParaRPr lang="en-US"/>
          </a:p>
        </p:txBody>
      </p:sp>
      <p:sp>
        <p:nvSpPr>
          <p:cNvPr id="12" name="Marcador de posición de imagen 7"/>
          <p:cNvSpPr>
            <a:spLocks noGrp="1"/>
          </p:cNvSpPr>
          <p:nvPr>
            <p:ph type="pic" sz="quarter" idx="14"/>
          </p:nvPr>
        </p:nvSpPr>
        <p:spPr>
          <a:xfrm>
            <a:off x="9705974" y="2351587"/>
            <a:ext cx="1885134"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102067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5227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Tree>
    <p:extLst>
      <p:ext uri="{BB962C8B-B14F-4D97-AF65-F5344CB8AC3E}">
        <p14:creationId xmlns:p14="http://schemas.microsoft.com/office/powerpoint/2010/main" val="1239699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0388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407186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5722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668388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370595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
        <p:nvSpPr>
          <p:cNvPr id="3"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5080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4" name="Picture Placeholder 28">
            <a:extLst>
              <a:ext uri="{FF2B5EF4-FFF2-40B4-BE49-F238E27FC236}">
                <a16:creationId xmlns:a16="http://schemas.microsoft.com/office/drawing/2014/main" id="{554BF76C-76F4-4F04-A764-DBB71A4343F5}"/>
              </a:ext>
            </a:extLst>
          </p:cNvPr>
          <p:cNvSpPr>
            <a:spLocks noGrp="1"/>
          </p:cNvSpPr>
          <p:nvPr>
            <p:ph type="pic" sz="quarter" idx="13"/>
          </p:nvPr>
        </p:nvSpPr>
        <p:spPr>
          <a:xfrm>
            <a:off x="29083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5" name="Picture Placeholder 28">
            <a:extLst>
              <a:ext uri="{FF2B5EF4-FFF2-40B4-BE49-F238E27FC236}">
                <a16:creationId xmlns:a16="http://schemas.microsoft.com/office/drawing/2014/main" id="{554BF76C-76F4-4F04-A764-DBB71A4343F5}"/>
              </a:ext>
            </a:extLst>
          </p:cNvPr>
          <p:cNvSpPr>
            <a:spLocks noGrp="1"/>
          </p:cNvSpPr>
          <p:nvPr>
            <p:ph type="pic" sz="quarter" idx="14"/>
          </p:nvPr>
        </p:nvSpPr>
        <p:spPr>
          <a:xfrm>
            <a:off x="53086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6" name="Picture Placeholder 28">
            <a:extLst>
              <a:ext uri="{FF2B5EF4-FFF2-40B4-BE49-F238E27FC236}">
                <a16:creationId xmlns:a16="http://schemas.microsoft.com/office/drawing/2014/main" id="{554BF76C-76F4-4F04-A764-DBB71A4343F5}"/>
              </a:ext>
            </a:extLst>
          </p:cNvPr>
          <p:cNvSpPr>
            <a:spLocks noGrp="1"/>
          </p:cNvSpPr>
          <p:nvPr>
            <p:ph type="pic" sz="quarter" idx="15"/>
          </p:nvPr>
        </p:nvSpPr>
        <p:spPr>
          <a:xfrm>
            <a:off x="77089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7" name="Picture Placeholder 28">
            <a:extLst>
              <a:ext uri="{FF2B5EF4-FFF2-40B4-BE49-F238E27FC236}">
                <a16:creationId xmlns:a16="http://schemas.microsoft.com/office/drawing/2014/main" id="{554BF76C-76F4-4F04-A764-DBB71A4343F5}"/>
              </a:ext>
            </a:extLst>
          </p:cNvPr>
          <p:cNvSpPr>
            <a:spLocks noGrp="1"/>
          </p:cNvSpPr>
          <p:nvPr>
            <p:ph type="pic" sz="quarter" idx="16"/>
          </p:nvPr>
        </p:nvSpPr>
        <p:spPr>
          <a:xfrm>
            <a:off x="101854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10" name="CuadroTexto 9"/>
          <p:cNvSpPr txBox="1"/>
          <p:nvPr userDrawn="1"/>
        </p:nvSpPr>
        <p:spPr>
          <a:xfrm>
            <a:off x="446596" y="4967303"/>
            <a:ext cx="1455937" cy="369332"/>
          </a:xfrm>
          <a:prstGeom prst="rect">
            <a:avLst/>
          </a:prstGeom>
          <a:noFill/>
        </p:spPr>
        <p:txBody>
          <a:bodyPr wrap="square" rtlCol="0">
            <a:spAutoFit/>
          </a:bodyPr>
          <a:lstStyle/>
          <a:p>
            <a:r>
              <a:rPr lang="en-US" dirty="0">
                <a:solidFill>
                  <a:schemeClr val="bg1"/>
                </a:solidFill>
              </a:rPr>
              <a:t>My list</a:t>
            </a:r>
          </a:p>
        </p:txBody>
      </p:sp>
    </p:spTree>
    <p:extLst>
      <p:ext uri="{BB962C8B-B14F-4D97-AF65-F5344CB8AC3E}">
        <p14:creationId xmlns:p14="http://schemas.microsoft.com/office/powerpoint/2010/main" val="38291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Marcador de posición de imagen 7"/>
          <p:cNvSpPr>
            <a:spLocks noGrp="1"/>
          </p:cNvSpPr>
          <p:nvPr>
            <p:ph type="pic" sz="quarter" idx="12"/>
          </p:nvPr>
        </p:nvSpPr>
        <p:spPr>
          <a:xfrm>
            <a:off x="1188129" y="2673805"/>
            <a:ext cx="2934835" cy="1885134"/>
          </a:xfrm>
          <a:prstGeom prst="rect">
            <a:avLst/>
          </a:prstGeom>
        </p:spPr>
        <p:txBody>
          <a:bodyPr/>
          <a:lstStyle>
            <a:lvl1pPr>
              <a:defRPr sz="1600">
                <a:solidFill>
                  <a:schemeClr val="bg1"/>
                </a:solidFill>
              </a:defRPr>
            </a:lvl1pPr>
          </a:lstStyle>
          <a:p>
            <a:endParaRPr lang="en-US"/>
          </a:p>
        </p:txBody>
      </p:sp>
      <p:sp>
        <p:nvSpPr>
          <p:cNvPr id="4" name="Marcador de posición de imagen 7"/>
          <p:cNvSpPr>
            <a:spLocks noGrp="1"/>
          </p:cNvSpPr>
          <p:nvPr>
            <p:ph type="pic" sz="quarter" idx="13"/>
          </p:nvPr>
        </p:nvSpPr>
        <p:spPr>
          <a:xfrm>
            <a:off x="4369479" y="2671084"/>
            <a:ext cx="2934835" cy="1885134"/>
          </a:xfrm>
          <a:prstGeom prst="rect">
            <a:avLst/>
          </a:prstGeom>
        </p:spPr>
        <p:txBody>
          <a:bodyPr/>
          <a:lstStyle>
            <a:lvl1pPr>
              <a:defRPr sz="1600">
                <a:solidFill>
                  <a:schemeClr val="bg1"/>
                </a:solidFill>
              </a:defRPr>
            </a:lvl1pPr>
          </a:lstStyle>
          <a:p>
            <a:endParaRPr lang="en-US"/>
          </a:p>
        </p:txBody>
      </p:sp>
      <p:sp>
        <p:nvSpPr>
          <p:cNvPr id="5" name="Marcador de posición de imagen 7"/>
          <p:cNvSpPr>
            <a:spLocks noGrp="1"/>
          </p:cNvSpPr>
          <p:nvPr>
            <p:ph type="pic" sz="quarter" idx="14"/>
          </p:nvPr>
        </p:nvSpPr>
        <p:spPr>
          <a:xfrm>
            <a:off x="7763101" y="2676527"/>
            <a:ext cx="2934835"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231684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3677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12996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68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hopping.ppthemes.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ppthemes.com/" TargetMode="Externa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slidesgrati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ángulo 3">
            <a:extLst>
              <a:ext uri="{FF2B5EF4-FFF2-40B4-BE49-F238E27FC236}">
                <a16:creationId xmlns:a16="http://schemas.microsoft.com/office/drawing/2014/main" id="{CBEB8BDA-7F7C-DF1C-31B7-B0F8A8A9FD79}"/>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4">
            <a:extLst>
              <a:ext uri="{FF2B5EF4-FFF2-40B4-BE49-F238E27FC236}">
                <a16:creationId xmlns:a16="http://schemas.microsoft.com/office/drawing/2014/main" id="{A786F43F-FC83-A746-D754-9828885C4196}"/>
              </a:ext>
            </a:extLst>
          </p:cNvPr>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11">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2">
                  <a:extLst>
                    <a:ext uri="{A12FA001-AC4F-418D-AE19-62706E023703}">
                      <ahyp:hlinkClr xmlns:ahyp="http://schemas.microsoft.com/office/drawing/2018/hyperlinkcolor" val="tx"/>
                    </a:ext>
                  </a:extLst>
                </a:hlinkClick>
              </a:rPr>
              <a:t>http://shopping.ppthemes.com/</a:t>
            </a:r>
            <a:r>
              <a:rPr lang="en-US" dirty="0">
                <a:solidFill>
                  <a:schemeClr val="bg1"/>
                </a:solidFill>
              </a:rPr>
              <a:t> </a:t>
            </a:r>
          </a:p>
        </p:txBody>
      </p:sp>
      <p:pic>
        <p:nvPicPr>
          <p:cNvPr id="4" name="Imagen 7">
            <a:extLst>
              <a:ext uri="{FF2B5EF4-FFF2-40B4-BE49-F238E27FC236}">
                <a16:creationId xmlns:a16="http://schemas.microsoft.com/office/drawing/2014/main" id="{5787CB8A-51CF-8BFC-6F3A-D1A91D624E1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8">
            <a:extLst>
              <a:ext uri="{FF2B5EF4-FFF2-40B4-BE49-F238E27FC236}">
                <a16:creationId xmlns:a16="http://schemas.microsoft.com/office/drawing/2014/main" id="{FC9D0960-F548-30AA-D294-50CAEB233C3C}"/>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6" name="Imagen 13">
            <a:extLst>
              <a:ext uri="{FF2B5EF4-FFF2-40B4-BE49-F238E27FC236}">
                <a16:creationId xmlns:a16="http://schemas.microsoft.com/office/drawing/2014/main" id="{0D61977F-45A9-CB0B-C9B4-6F36C85DAF8A}"/>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8" name="Rectángulo 9">
            <a:extLst>
              <a:ext uri="{FF2B5EF4-FFF2-40B4-BE49-F238E27FC236}">
                <a16:creationId xmlns:a16="http://schemas.microsoft.com/office/drawing/2014/main" id="{310C3F75-17A0-BD80-EA8E-C1ACACD72FB4}"/>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14">
            <a:extLst>
              <a:ext uri="{FF2B5EF4-FFF2-40B4-BE49-F238E27FC236}">
                <a16:creationId xmlns:a16="http://schemas.microsoft.com/office/drawing/2014/main" id="{6EDAFAB7-F89D-55CB-270E-C349B7176D03}"/>
              </a:ext>
            </a:extLst>
          </p:cNvPr>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11">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2">
                  <a:extLst>
                    <a:ext uri="{A12FA001-AC4F-418D-AE19-62706E023703}">
                      <ahyp:hlinkClr xmlns:ahyp="http://schemas.microsoft.com/office/drawing/2018/hyperlinkcolor" val="tx"/>
                    </a:ext>
                  </a:extLst>
                </a:hlinkClick>
              </a:rPr>
              <a:t>http://pptbundle.com/</a:t>
            </a:r>
            <a:r>
              <a:rPr lang="en-US" dirty="0">
                <a:solidFill>
                  <a:schemeClr val="bg1"/>
                </a:solidFill>
              </a:rPr>
              <a:t> </a:t>
            </a:r>
          </a:p>
        </p:txBody>
      </p:sp>
      <p:pic>
        <p:nvPicPr>
          <p:cNvPr id="10" name="Imagen 15">
            <a:extLst>
              <a:ext uri="{FF2B5EF4-FFF2-40B4-BE49-F238E27FC236}">
                <a16:creationId xmlns:a16="http://schemas.microsoft.com/office/drawing/2014/main" id="{F479023C-A2F8-96C4-327B-D3BE2FB7800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1" name="CuadroTexto 16">
            <a:extLst>
              <a:ext uri="{FF2B5EF4-FFF2-40B4-BE49-F238E27FC236}">
                <a16:creationId xmlns:a16="http://schemas.microsoft.com/office/drawing/2014/main" id="{86377D63-6037-FC02-685C-3264A961500E}"/>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12" name="Imagen 17">
            <a:extLst>
              <a:ext uri="{FF2B5EF4-FFF2-40B4-BE49-F238E27FC236}">
                <a16:creationId xmlns:a16="http://schemas.microsoft.com/office/drawing/2014/main" id="{9B0BD667-188C-CC0E-9162-83C91FBC6E11}"/>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Tree>
    <p:extLst>
      <p:ext uri="{BB962C8B-B14F-4D97-AF65-F5344CB8AC3E}">
        <p14:creationId xmlns:p14="http://schemas.microsoft.com/office/powerpoint/2010/main" val="177444853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5" r:id="rId5"/>
    <p:sldLayoutId id="2147483660" r:id="rId6"/>
    <p:sldLayoutId id="2147483657" r:id="rId7"/>
    <p:sldLayoutId id="2147483661"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01"/>
            <a:ext cx="12192000" cy="7728857"/>
          </a:xfrm>
          <a:prstGeom prst="rect">
            <a:avLst/>
          </a:prstGeom>
        </p:spPr>
      </p:pic>
      <p:pic>
        <p:nvPicPr>
          <p:cNvPr id="6" name="yt1s.com - Netflix New Logo Animation 2019.mp3">
            <a:hlinkClick r:id="" action="ppaction://media"/>
            <a:extLst>
              <a:ext uri="{FF2B5EF4-FFF2-40B4-BE49-F238E27FC236}">
                <a16:creationId xmlns:a16="http://schemas.microsoft.com/office/drawing/2014/main" id="{73ED09FF-78EF-499D-89ED-86FA35AA2E25}"/>
              </a:ext>
            </a:extLst>
          </p:cNvPr>
          <p:cNvPicPr>
            <a:picLocks noChangeAspect="1"/>
          </p:cNvPicPr>
          <p:nvPr>
            <a:audioFile r:link="rId1"/>
            <p:extLst>
              <p:ext uri="{DAA4B4D4-6D71-4841-9C94-3DE7FCFB9230}">
                <p14:media xmlns:p14="http://schemas.microsoft.com/office/powerpoint/2010/main" r:embed="rId2">
                  <p14:trim st="306.0417" end="1786.889"/>
                  <p14:fade out="1500"/>
                </p14:media>
              </p:ext>
            </p:extLst>
          </p:nvPr>
        </p:nvPicPr>
        <p:blipFill>
          <a:blip r:embed="rId5"/>
          <a:stretch>
            <a:fillRect/>
          </a:stretch>
        </p:blipFill>
        <p:spPr>
          <a:xfrm>
            <a:off x="12690232" y="6019800"/>
            <a:ext cx="609600" cy="609600"/>
          </a:xfrm>
          <a:prstGeom prst="rect">
            <a:avLst/>
          </a:prstGeom>
        </p:spPr>
      </p:pic>
    </p:spTree>
    <p:extLst>
      <p:ext uri="{BB962C8B-B14F-4D97-AF65-F5344CB8AC3E}">
        <p14:creationId xmlns:p14="http://schemas.microsoft.com/office/powerpoint/2010/main" val="357147140"/>
      </p:ext>
    </p:extLst>
  </p:cSld>
  <p:clrMapOvr>
    <a:masterClrMapping/>
  </p:clrMapOvr>
  <p:transition advClick="0" advTm="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5DB87-232E-0708-06BC-EF4A8DEC4F4F}"/>
            </a:ext>
          </a:extLst>
        </p:cNvPr>
        <p:cNvGrpSpPr/>
        <p:nvPr/>
      </p:nvGrpSpPr>
      <p:grpSpPr>
        <a:xfrm>
          <a:off x="0" y="0"/>
          <a:ext cx="0" cy="0"/>
          <a:chOff x="0" y="0"/>
          <a:chExt cx="0" cy="0"/>
        </a:xfrm>
      </p:grpSpPr>
      <p:grpSp>
        <p:nvGrpSpPr>
          <p:cNvPr id="3" name="Grupo 2">
            <a:extLst>
              <a:ext uri="{FF2B5EF4-FFF2-40B4-BE49-F238E27FC236}">
                <a16:creationId xmlns:a16="http://schemas.microsoft.com/office/drawing/2014/main" id="{3BD2F11B-D21C-F8D0-25E8-B26450E1A20B}"/>
              </a:ext>
            </a:extLst>
          </p:cNvPr>
          <p:cNvGrpSpPr/>
          <p:nvPr/>
        </p:nvGrpSpPr>
        <p:grpSpPr>
          <a:xfrm>
            <a:off x="10227078" y="6161101"/>
            <a:ext cx="1393794" cy="292963"/>
            <a:chOff x="10271466" y="6152224"/>
            <a:chExt cx="1393794" cy="292963"/>
          </a:xfrm>
        </p:grpSpPr>
        <p:sp>
          <p:nvSpPr>
            <p:cNvPr id="9" name="Rectángulo redondeado 8">
              <a:extLst>
                <a:ext uri="{FF2B5EF4-FFF2-40B4-BE49-F238E27FC236}">
                  <a16:creationId xmlns:a16="http://schemas.microsoft.com/office/drawing/2014/main" id="{4C59A17C-6E29-1635-FB78-0D00831403D5}"/>
                </a:ext>
              </a:extLst>
            </p:cNvPr>
            <p:cNvSpPr/>
            <p:nvPr/>
          </p:nvSpPr>
          <p:spPr>
            <a:xfrm>
              <a:off x="10271466" y="6152224"/>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200" b="1" dirty="0">
                  <a:solidFill>
                    <a:schemeClr val="tx1"/>
                  </a:solidFill>
                  <a:latin typeface="Helvetica" panose="020B0604020202020204" pitchFamily="34" charset="0"/>
                  <a:cs typeface="Helvetica" panose="020B0604020202020204" pitchFamily="34" charset="0"/>
                </a:rPr>
                <a:t>Next</a:t>
              </a:r>
              <a:endParaRPr lang="en-US" sz="1600" b="1" dirty="0">
                <a:solidFill>
                  <a:schemeClr val="tx1"/>
                </a:solidFill>
                <a:latin typeface="Helvetica" panose="020B0604020202020204" pitchFamily="34" charset="0"/>
                <a:cs typeface="Helvetica" panose="020B0604020202020204" pitchFamily="34" charset="0"/>
              </a:endParaRPr>
            </a:p>
          </p:txBody>
        </p:sp>
        <p:sp>
          <p:nvSpPr>
            <p:cNvPr id="10" name="Triángulo rectángulo 9">
              <a:extLst>
                <a:ext uri="{FF2B5EF4-FFF2-40B4-BE49-F238E27FC236}">
                  <a16:creationId xmlns:a16="http://schemas.microsoft.com/office/drawing/2014/main" id="{5BD0CBA6-0638-8BC5-370C-743DA4D1FCD8}"/>
                </a:ext>
              </a:extLst>
            </p:cNvPr>
            <p:cNvSpPr/>
            <p:nvPr/>
          </p:nvSpPr>
          <p:spPr>
            <a:xfrm rot="13500000">
              <a:off x="10353397" y="6240397"/>
              <a:ext cx="134373" cy="13437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ángulo 4">
            <a:extLst>
              <a:ext uri="{FF2B5EF4-FFF2-40B4-BE49-F238E27FC236}">
                <a16:creationId xmlns:a16="http://schemas.microsoft.com/office/drawing/2014/main" id="{E4BC9CB3-566B-C514-0359-4F8F2BE3F0F4}"/>
              </a:ext>
            </a:extLst>
          </p:cNvPr>
          <p:cNvSpPr/>
          <p:nvPr/>
        </p:nvSpPr>
        <p:spPr>
          <a:xfrm>
            <a:off x="381297" y="403936"/>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BDC43D09-2D44-611A-2F62-FCDC233EA19E}"/>
              </a:ext>
            </a:extLst>
          </p:cNvPr>
          <p:cNvSpPr txBox="1"/>
          <p:nvPr/>
        </p:nvSpPr>
        <p:spPr>
          <a:xfrm>
            <a:off x="695349" y="269218"/>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Technical Approach</a:t>
            </a:r>
          </a:p>
          <a:p>
            <a:r>
              <a:rPr lang="en-US" sz="2400" b="1" dirty="0">
                <a:solidFill>
                  <a:schemeClr val="bg1"/>
                </a:solidFill>
                <a:latin typeface="Helvetica" pitchFamily="34" charset="0"/>
                <a:cs typeface="Helvetica" pitchFamily="34" charset="0"/>
              </a:rPr>
              <a:t>Subtitle | English</a:t>
            </a:r>
            <a:endParaRPr lang="en-US" sz="2400" dirty="0">
              <a:solidFill>
                <a:schemeClr val="bg1"/>
              </a:solidFill>
              <a:latin typeface="Helvetica" pitchFamily="34" charset="0"/>
              <a:cs typeface="Helvetica" pitchFamily="34" charset="0"/>
            </a:endParaRPr>
          </a:p>
        </p:txBody>
      </p:sp>
      <p:sp>
        <p:nvSpPr>
          <p:cNvPr id="7" name="TextBox 6">
            <a:extLst>
              <a:ext uri="{FF2B5EF4-FFF2-40B4-BE49-F238E27FC236}">
                <a16:creationId xmlns:a16="http://schemas.microsoft.com/office/drawing/2014/main" id="{91DD6F28-DC1C-388B-3190-E27E35E6717A}"/>
              </a:ext>
            </a:extLst>
          </p:cNvPr>
          <p:cNvSpPr txBox="1"/>
          <p:nvPr/>
        </p:nvSpPr>
        <p:spPr>
          <a:xfrm>
            <a:off x="381297" y="1745083"/>
            <a:ext cx="10374530" cy="4708981"/>
          </a:xfrm>
          <a:prstGeom prst="rect">
            <a:avLst/>
          </a:prstGeom>
          <a:noFill/>
        </p:spPr>
        <p:txBody>
          <a:bodyPr wrap="square">
            <a:spAutoFit/>
          </a:bodyPr>
          <a:lstStyle/>
          <a:p>
            <a:r>
              <a:rPr lang="en-US" sz="2000" dirty="0">
                <a:solidFill>
                  <a:schemeClr val="bg1"/>
                </a:solidFill>
                <a:highlight>
                  <a:srgbClr val="008000"/>
                </a:highlight>
              </a:rPr>
              <a:t>Core Technologies Used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rPr>
              <a:t> Python for coding logic and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rPr>
              <a:t> Libraries like Pandas, NumPy, Matplotlib, and Seaborn for data manipulation and visualization.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rPr>
              <a:t> </a:t>
            </a:r>
            <a:r>
              <a:rPr kumimoji="0" lang="en-US" altLang="en-US" sz="2000" b="0" i="0" u="none" strike="noStrike" cap="none" normalizeH="0" baseline="0" dirty="0" err="1">
                <a:ln>
                  <a:noFill/>
                </a:ln>
                <a:solidFill>
                  <a:schemeClr val="bg1"/>
                </a:solidFill>
                <a:effectLst/>
              </a:rPr>
              <a:t>DateTime</a:t>
            </a:r>
            <a:r>
              <a:rPr kumimoji="0" lang="en-US" altLang="en-US" sz="2000" b="0" i="0" u="none" strike="noStrike" cap="none" normalizeH="0" baseline="0" dirty="0">
                <a:ln>
                  <a:noFill/>
                </a:ln>
                <a:solidFill>
                  <a:schemeClr val="bg1"/>
                </a:solidFill>
                <a:effectLst/>
              </a:rPr>
              <a:t> for shelf-life tracking and expiry predictions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2000" dirty="0">
              <a:solidFill>
                <a:schemeClr val="bg1"/>
              </a:solidFill>
              <a:highlight>
                <a:srgbClr val="E20000"/>
              </a:highlight>
            </a:endParaRPr>
          </a:p>
          <a:p>
            <a:r>
              <a:rPr lang="en-US" sz="2000" dirty="0">
                <a:solidFill>
                  <a:schemeClr val="bg1"/>
                </a:solidFill>
                <a:highlight>
                  <a:srgbClr val="008000"/>
                </a:highlight>
              </a:rPr>
              <a:t>Work Flow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rPr>
              <a:t> Real-time data tracking for dishes' preparation and expiry times.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rPr>
              <a:t> Alerts for dishes nearing expiry to minimize food waste.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rPr>
              <a:t> Statistical insights derived from historical data to optimize inventory and reduce wastage.</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p>
          <a:p>
            <a:r>
              <a:rPr lang="en-US" sz="2000" dirty="0" err="1">
                <a:solidFill>
                  <a:schemeClr val="bg1"/>
                </a:solidFill>
                <a:highlight>
                  <a:srgbClr val="008000"/>
                </a:highlight>
              </a:rPr>
              <a:t>Platfrom</a:t>
            </a:r>
            <a:r>
              <a:rPr lang="en-US" sz="2000" dirty="0">
                <a:solidFill>
                  <a:schemeClr val="bg1"/>
                </a:solidFill>
                <a:highlight>
                  <a:srgbClr val="008000"/>
                </a:highlight>
              </a:rPr>
              <a:t> Integration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chemeClr val="bg1"/>
                </a:solidFill>
              </a:rPr>
              <a:t> Developed using Idle Python.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rPr>
              <a:t> Code available on GitHub for easy access.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endParaRPr>
          </a:p>
          <a:p>
            <a:endParaRPr lang="en-IN" sz="2000" dirty="0">
              <a:solidFill>
                <a:schemeClr val="bg1"/>
              </a:solidFill>
            </a:endParaRPr>
          </a:p>
        </p:txBody>
      </p:sp>
    </p:spTree>
    <p:extLst>
      <p:ext uri="{BB962C8B-B14F-4D97-AF65-F5344CB8AC3E}">
        <p14:creationId xmlns:p14="http://schemas.microsoft.com/office/powerpoint/2010/main" val="2931600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17598-2F73-32C7-C8D6-883CE49F2603}"/>
            </a:ext>
          </a:extLst>
        </p:cNvPr>
        <p:cNvGrpSpPr/>
        <p:nvPr/>
      </p:nvGrpSpPr>
      <p:grpSpPr>
        <a:xfrm>
          <a:off x="0" y="0"/>
          <a:ext cx="0" cy="0"/>
          <a:chOff x="0" y="0"/>
          <a:chExt cx="0" cy="0"/>
        </a:xfrm>
      </p:grpSpPr>
      <p:grpSp>
        <p:nvGrpSpPr>
          <p:cNvPr id="3" name="Grupo 2">
            <a:extLst>
              <a:ext uri="{FF2B5EF4-FFF2-40B4-BE49-F238E27FC236}">
                <a16:creationId xmlns:a16="http://schemas.microsoft.com/office/drawing/2014/main" id="{1B0064F1-B79B-4DF7-F135-D4A1A6A67E01}"/>
              </a:ext>
            </a:extLst>
          </p:cNvPr>
          <p:cNvGrpSpPr/>
          <p:nvPr/>
        </p:nvGrpSpPr>
        <p:grpSpPr>
          <a:xfrm>
            <a:off x="10227078" y="6161101"/>
            <a:ext cx="1393794" cy="292963"/>
            <a:chOff x="10271466" y="6152224"/>
            <a:chExt cx="1393794" cy="292963"/>
          </a:xfrm>
        </p:grpSpPr>
        <p:sp>
          <p:nvSpPr>
            <p:cNvPr id="9" name="Rectángulo redondeado 8">
              <a:extLst>
                <a:ext uri="{FF2B5EF4-FFF2-40B4-BE49-F238E27FC236}">
                  <a16:creationId xmlns:a16="http://schemas.microsoft.com/office/drawing/2014/main" id="{05AE95E7-85E8-2E0D-1036-B61633A3C870}"/>
                </a:ext>
              </a:extLst>
            </p:cNvPr>
            <p:cNvSpPr/>
            <p:nvPr/>
          </p:nvSpPr>
          <p:spPr>
            <a:xfrm>
              <a:off x="10271466" y="6152224"/>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200" b="1" dirty="0">
                  <a:solidFill>
                    <a:schemeClr val="tx1"/>
                  </a:solidFill>
                  <a:latin typeface="Helvetica" panose="020B0604020202020204" pitchFamily="34" charset="0"/>
                  <a:cs typeface="Helvetica" panose="020B0604020202020204" pitchFamily="34" charset="0"/>
                </a:rPr>
                <a:t>Next</a:t>
              </a:r>
              <a:endParaRPr lang="en-US" sz="1600" b="1" dirty="0">
                <a:solidFill>
                  <a:schemeClr val="tx1"/>
                </a:solidFill>
                <a:latin typeface="Helvetica" panose="020B0604020202020204" pitchFamily="34" charset="0"/>
                <a:cs typeface="Helvetica" panose="020B0604020202020204" pitchFamily="34" charset="0"/>
              </a:endParaRPr>
            </a:p>
          </p:txBody>
        </p:sp>
        <p:sp>
          <p:nvSpPr>
            <p:cNvPr id="10" name="Triángulo rectángulo 9">
              <a:extLst>
                <a:ext uri="{FF2B5EF4-FFF2-40B4-BE49-F238E27FC236}">
                  <a16:creationId xmlns:a16="http://schemas.microsoft.com/office/drawing/2014/main" id="{F15616BA-2057-994E-237C-A2B585720734}"/>
                </a:ext>
              </a:extLst>
            </p:cNvPr>
            <p:cNvSpPr/>
            <p:nvPr/>
          </p:nvSpPr>
          <p:spPr>
            <a:xfrm rot="13500000">
              <a:off x="10353397" y="6240397"/>
              <a:ext cx="134373" cy="13437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ángulo 4">
            <a:extLst>
              <a:ext uri="{FF2B5EF4-FFF2-40B4-BE49-F238E27FC236}">
                <a16:creationId xmlns:a16="http://schemas.microsoft.com/office/drawing/2014/main" id="{1FF57959-136A-8E44-46FC-4C3AAC956C6A}"/>
              </a:ext>
            </a:extLst>
          </p:cNvPr>
          <p:cNvSpPr/>
          <p:nvPr/>
        </p:nvSpPr>
        <p:spPr>
          <a:xfrm>
            <a:off x="381297" y="403936"/>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6A211668-0E8A-9CD2-14AF-595E03BB4BFC}"/>
              </a:ext>
            </a:extLst>
          </p:cNvPr>
          <p:cNvSpPr txBox="1"/>
          <p:nvPr/>
        </p:nvSpPr>
        <p:spPr>
          <a:xfrm>
            <a:off x="695349" y="269218"/>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Research and References</a:t>
            </a:r>
          </a:p>
          <a:p>
            <a:r>
              <a:rPr lang="en-US" sz="2400" b="1" dirty="0">
                <a:solidFill>
                  <a:schemeClr val="bg1"/>
                </a:solidFill>
                <a:latin typeface="Helvetica" pitchFamily="34" charset="0"/>
                <a:cs typeface="Helvetica" pitchFamily="34" charset="0"/>
              </a:rPr>
              <a:t>Subtitle | English</a:t>
            </a:r>
            <a:endParaRPr lang="en-US" sz="2400" dirty="0">
              <a:solidFill>
                <a:schemeClr val="bg1"/>
              </a:solidFill>
              <a:latin typeface="Helvetica" pitchFamily="34" charset="0"/>
              <a:cs typeface="Helvetica" pitchFamily="34" charset="0"/>
            </a:endParaRPr>
          </a:p>
        </p:txBody>
      </p:sp>
      <p:sp>
        <p:nvSpPr>
          <p:cNvPr id="7" name="TextBox 6">
            <a:extLst>
              <a:ext uri="{FF2B5EF4-FFF2-40B4-BE49-F238E27FC236}">
                <a16:creationId xmlns:a16="http://schemas.microsoft.com/office/drawing/2014/main" id="{E5242812-9328-B818-32EC-CCB570C78EC6}"/>
              </a:ext>
            </a:extLst>
          </p:cNvPr>
          <p:cNvSpPr txBox="1"/>
          <p:nvPr/>
        </p:nvSpPr>
        <p:spPr>
          <a:xfrm>
            <a:off x="381297" y="1941026"/>
            <a:ext cx="10374530" cy="3170099"/>
          </a:xfrm>
          <a:prstGeom prst="rect">
            <a:avLst/>
          </a:prstGeom>
          <a:noFill/>
        </p:spPr>
        <p:txBody>
          <a:bodyPr wrap="square">
            <a:spAutoFit/>
          </a:bodyPr>
          <a:lstStyle/>
          <a:p>
            <a:r>
              <a:rPr kumimoji="0" lang="en-US" altLang="en-US" sz="2000" b="0" i="0" u="none" strike="noStrike" cap="none" normalizeH="0" baseline="0" dirty="0">
                <a:ln>
                  <a:noFill/>
                </a:ln>
                <a:solidFill>
                  <a:schemeClr val="bg1"/>
                </a:solidFill>
                <a:effectLst/>
                <a:highlight>
                  <a:srgbClr val="008000"/>
                </a:highlight>
              </a:rPr>
              <a:t>AI and Coding Help</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chemeClr val="bg1"/>
                </a:solidFill>
              </a:rPr>
              <a:t> Open AI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rPr>
              <a:t> Google AI</a:t>
            </a:r>
            <a:endParaRPr kumimoji="0" lang="en-US" altLang="en-US" sz="2000" b="0" i="0" u="none" strike="noStrike" cap="none" normalizeH="0" baseline="0" dirty="0">
              <a:ln>
                <a:noFill/>
              </a:ln>
              <a:solidFill>
                <a:schemeClr val="bg1"/>
              </a:solidFill>
              <a:effectLst/>
              <a:highlight>
                <a:srgbClr val="008000"/>
              </a:highlight>
            </a:endParaRPr>
          </a:p>
          <a:p>
            <a:pPr marL="0" marR="0" lvl="0" indent="0" algn="l" defTabSz="914400" rtl="0" eaLnBrk="0" fontAlgn="base" latinLnBrk="0" hangingPunct="0">
              <a:lnSpc>
                <a:spcPct val="100000"/>
              </a:lnSpc>
              <a:spcBef>
                <a:spcPct val="0"/>
              </a:spcBef>
              <a:spcAft>
                <a:spcPct val="0"/>
              </a:spcAft>
              <a:buClrTx/>
              <a:buSzTx/>
              <a:tabLst/>
            </a:pPr>
            <a:endParaRPr lang="en-US" sz="2000" dirty="0">
              <a:solidFill>
                <a:schemeClr val="bg1"/>
              </a:solidFill>
              <a:highlight>
                <a:srgbClr val="E20000"/>
              </a:highlight>
            </a:endParaRPr>
          </a:p>
          <a:p>
            <a:r>
              <a:rPr lang="en-US" sz="2000" dirty="0">
                <a:solidFill>
                  <a:schemeClr val="bg1"/>
                </a:solidFill>
                <a:highlight>
                  <a:srgbClr val="008000"/>
                </a:highlight>
              </a:rPr>
              <a:t>Data Sources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chemeClr val="bg1"/>
                </a:solidFill>
              </a:rPr>
              <a:t> Newspaper Reports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chemeClr val="bg1"/>
                </a:solidFill>
              </a:rPr>
              <a:t> TV News Channels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chemeClr val="bg1"/>
                </a:solidFill>
              </a:rPr>
              <a:t> Online Resources</a:t>
            </a:r>
            <a:endParaRPr lang="en-US" sz="2000" dirty="0">
              <a:solidFill>
                <a:schemeClr val="bg1"/>
              </a:solidFill>
              <a:highlight>
                <a:srgbClr val="008000"/>
              </a:highligh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endParaRPr>
          </a:p>
          <a:p>
            <a:endParaRPr lang="en-IN" sz="2000" dirty="0">
              <a:solidFill>
                <a:schemeClr val="bg1"/>
              </a:solidFill>
            </a:endParaRPr>
          </a:p>
        </p:txBody>
      </p:sp>
    </p:spTree>
    <p:extLst>
      <p:ext uri="{BB962C8B-B14F-4D97-AF65-F5344CB8AC3E}">
        <p14:creationId xmlns:p14="http://schemas.microsoft.com/office/powerpoint/2010/main" val="1605940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805191" y="2477758"/>
            <a:ext cx="6554709" cy="1586242"/>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8800" dirty="0">
                <a:solidFill>
                  <a:srgbClr val="FF0000"/>
                </a:solidFill>
                <a:latin typeface="Bebas Neue" panose="020B0606020202050201" pitchFamily="34" charset="0"/>
              </a:rPr>
              <a:t>Thank you </a:t>
            </a:r>
          </a:p>
        </p:txBody>
      </p:sp>
    </p:spTree>
    <p:extLst>
      <p:ext uri="{BB962C8B-B14F-4D97-AF65-F5344CB8AC3E}">
        <p14:creationId xmlns:p14="http://schemas.microsoft.com/office/powerpoint/2010/main" val="141549660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yt1s.com - Netflix New Logo Animation 2019.mp3">
            <a:hlinkClick r:id="" action="ppaction://media"/>
            <a:extLst>
              <a:ext uri="{FF2B5EF4-FFF2-40B4-BE49-F238E27FC236}">
                <a16:creationId xmlns:a16="http://schemas.microsoft.com/office/drawing/2014/main" id="{73ED09FF-78EF-499D-89ED-86FA35AA2E25}"/>
              </a:ext>
            </a:extLst>
          </p:cNvPr>
          <p:cNvPicPr>
            <a:picLocks noChangeAspect="1"/>
          </p:cNvPicPr>
          <p:nvPr>
            <a:audioFile r:link="rId1"/>
            <p:extLst>
              <p:ext uri="{DAA4B4D4-6D71-4841-9C94-3DE7FCFB9230}">
                <p14:media xmlns:p14="http://schemas.microsoft.com/office/powerpoint/2010/main" r:embed="rId2">
                  <p14:trim st="306.0417" end="1786.889"/>
                  <p14:fade out="1500"/>
                </p14:media>
              </p:ext>
            </p:extLst>
          </p:nvPr>
        </p:nvPicPr>
        <p:blipFill>
          <a:blip r:embed="rId4"/>
          <a:stretch>
            <a:fillRect/>
          </a:stretch>
        </p:blipFill>
        <p:spPr>
          <a:xfrm>
            <a:off x="12690232" y="6019800"/>
            <a:ext cx="609600" cy="609600"/>
          </a:xfrm>
          <a:prstGeom prst="rect">
            <a:avLst/>
          </a:prstGeom>
        </p:spPr>
      </p:pic>
      <p:sp>
        <p:nvSpPr>
          <p:cNvPr id="11" name="CuadroTexto 10"/>
          <p:cNvSpPr txBox="1"/>
          <p:nvPr/>
        </p:nvSpPr>
        <p:spPr>
          <a:xfrm>
            <a:off x="1696016" y="1064430"/>
            <a:ext cx="8799968" cy="2646878"/>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16600" dirty="0">
                <a:solidFill>
                  <a:srgbClr val="FF0000"/>
                </a:solidFill>
                <a:latin typeface="Bebas Neue" panose="020B0606020202050201" pitchFamily="34" charset="0"/>
              </a:rPr>
              <a:t>RESCOOD</a:t>
            </a:r>
          </a:p>
        </p:txBody>
      </p:sp>
      <p:sp>
        <p:nvSpPr>
          <p:cNvPr id="2" name="TextBox 1">
            <a:extLst>
              <a:ext uri="{FF2B5EF4-FFF2-40B4-BE49-F238E27FC236}">
                <a16:creationId xmlns:a16="http://schemas.microsoft.com/office/drawing/2014/main" id="{EF077ED7-A586-5BE3-2BFC-56C6051D6577}"/>
              </a:ext>
            </a:extLst>
          </p:cNvPr>
          <p:cNvSpPr txBox="1"/>
          <p:nvPr/>
        </p:nvSpPr>
        <p:spPr>
          <a:xfrm>
            <a:off x="3276600" y="4516851"/>
            <a:ext cx="6041571" cy="369332"/>
          </a:xfrm>
          <a:prstGeom prst="rect">
            <a:avLst/>
          </a:prstGeom>
          <a:noFill/>
        </p:spPr>
        <p:txBody>
          <a:bodyPr wrap="square" rtlCol="0">
            <a:spAutoFit/>
          </a:bodyPr>
          <a:lstStyle/>
          <a:p>
            <a:r>
              <a:rPr lang="en-IN" i="1" dirty="0">
                <a:solidFill>
                  <a:schemeClr val="bg1"/>
                </a:solidFill>
                <a:latin typeface="Courier New" panose="02070309020205020404" pitchFamily="49" charset="0"/>
                <a:cs typeface="Courier New" panose="02070309020205020404" pitchFamily="49" charset="0"/>
              </a:rPr>
              <a:t>let’s not dump food, rather dump your ex</a:t>
            </a:r>
          </a:p>
        </p:txBody>
      </p:sp>
    </p:spTree>
    <p:extLst>
      <p:ext uri="{BB962C8B-B14F-4D97-AF65-F5344CB8AC3E}">
        <p14:creationId xmlns:p14="http://schemas.microsoft.com/office/powerpoint/2010/main" val="69020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
        <p159:morph option="byObject"/>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par>
                                <p:cTn id="13" presetID="1" presetClass="mediacall" presetSubtype="0" fill="hold" nodeType="withEffect">
                                  <p:stCondLst>
                                    <p:cond delay="1000"/>
                                  </p:stCondLst>
                                  <p:childTnLst>
                                    <p:cmd type="call" cmd="playFrom(0.0)">
                                      <p:cBhvr>
                                        <p:cTn id="14" dur="2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11"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p:cNvSpPr/>
          <p:nvPr/>
        </p:nvSpPr>
        <p:spPr>
          <a:xfrm>
            <a:off x="0" y="-1039990"/>
            <a:ext cx="12192000" cy="70528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tflix smileu profile icon&quot; by Norbert-Sloth | Redbubble"/>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954087" y="2486433"/>
            <a:ext cx="1885134" cy="1885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flix | Netflix, Tv shows online, Netflix movies"/>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xfrm>
            <a:off x="3654008" y="2486433"/>
            <a:ext cx="1885134" cy="18851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Netflix-avatar.png - Wikimedia Commons"/>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t="42" b="42"/>
          <a:stretch>
            <a:fillRect/>
          </a:stretch>
        </p:blipFill>
        <p:spPr bwMode="auto">
          <a:xfrm>
            <a:off x="6353929" y="2486433"/>
            <a:ext cx="1885134" cy="18851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tflix User Icon"/>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l="42" r="42"/>
          <a:stretch>
            <a:fillRect/>
          </a:stretch>
        </p:blipFill>
        <p:spPr bwMode="auto">
          <a:xfrm>
            <a:off x="9164433" y="2486433"/>
            <a:ext cx="1885134" cy="188513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C3C17FAC-4649-45DF-8F93-97727ACC2E2E}"/>
              </a:ext>
            </a:extLst>
          </p:cNvPr>
          <p:cNvSpPr txBox="1"/>
          <p:nvPr/>
        </p:nvSpPr>
        <p:spPr>
          <a:xfrm>
            <a:off x="3976369" y="1361221"/>
            <a:ext cx="4014888"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Presenters Names</a:t>
            </a:r>
            <a:endParaRPr lang="en-US" sz="3600" dirty="0">
              <a:solidFill>
                <a:schemeClr val="bg1"/>
              </a:solidFill>
              <a:latin typeface="Helvetica" pitchFamily="34" charset="0"/>
              <a:cs typeface="Helvetica" pitchFamily="34" charset="0"/>
            </a:endParaRPr>
          </a:p>
        </p:txBody>
      </p:sp>
      <p:sp>
        <p:nvSpPr>
          <p:cNvPr id="14" name="Member 1 Name">
            <a:extLst>
              <a:ext uri="{FF2B5EF4-FFF2-40B4-BE49-F238E27FC236}">
                <a16:creationId xmlns:a16="http://schemas.microsoft.com/office/drawing/2014/main" id="{1AB03295-F247-4E58-A99A-E9AB46CEE3AC}"/>
              </a:ext>
            </a:extLst>
          </p:cNvPr>
          <p:cNvSpPr txBox="1"/>
          <p:nvPr/>
        </p:nvSpPr>
        <p:spPr>
          <a:xfrm>
            <a:off x="1128558" y="4603166"/>
            <a:ext cx="1536192" cy="262653"/>
          </a:xfrm>
          <a:prstGeom prst="rect">
            <a:avLst/>
          </a:prstGeom>
          <a:noFill/>
        </p:spPr>
        <p:txBody>
          <a:bodyPr wrap="square" lIns="0" tIns="0" rIns="0" bIns="0" rtlCol="0" anchor="t" anchorCtr="0">
            <a:noAutofit/>
          </a:bodyPr>
          <a:lstStyle/>
          <a:p>
            <a:pPr algn="ctr"/>
            <a:r>
              <a:rPr lang="en-US" dirty="0">
                <a:solidFill>
                  <a:schemeClr val="bg1"/>
                </a:solidFill>
                <a:latin typeface="Helvetica" pitchFamily="34" charset="0"/>
                <a:cs typeface="Helvetica" pitchFamily="34" charset="0"/>
              </a:rPr>
              <a:t>Palak Singh</a:t>
            </a:r>
          </a:p>
        </p:txBody>
      </p:sp>
      <p:sp>
        <p:nvSpPr>
          <p:cNvPr id="15" name="Member 2 Name">
            <a:extLst>
              <a:ext uri="{FF2B5EF4-FFF2-40B4-BE49-F238E27FC236}">
                <a16:creationId xmlns:a16="http://schemas.microsoft.com/office/drawing/2014/main" id="{806F342B-6293-446E-9480-43F30FF418F3}"/>
              </a:ext>
            </a:extLst>
          </p:cNvPr>
          <p:cNvSpPr txBox="1"/>
          <p:nvPr/>
        </p:nvSpPr>
        <p:spPr>
          <a:xfrm>
            <a:off x="3579260" y="4603166"/>
            <a:ext cx="1959882" cy="382270"/>
          </a:xfrm>
          <a:prstGeom prst="rect">
            <a:avLst/>
          </a:prstGeom>
          <a:noFill/>
        </p:spPr>
        <p:txBody>
          <a:bodyPr wrap="square" lIns="0" tIns="0" rIns="0" bIns="0" rtlCol="0" anchor="t" anchorCtr="0">
            <a:noAutofit/>
          </a:bodyPr>
          <a:lstStyle/>
          <a:p>
            <a:pPr algn="ctr"/>
            <a:r>
              <a:rPr lang="en-US" dirty="0">
                <a:solidFill>
                  <a:schemeClr val="bg1"/>
                </a:solidFill>
                <a:latin typeface="Helvetica" pitchFamily="34" charset="0"/>
                <a:cs typeface="Helvetica" pitchFamily="34" charset="0"/>
              </a:rPr>
              <a:t>Panna Tyagi</a:t>
            </a:r>
          </a:p>
        </p:txBody>
      </p:sp>
      <p:sp>
        <p:nvSpPr>
          <p:cNvPr id="16" name="Member 3 Name">
            <a:extLst>
              <a:ext uri="{FF2B5EF4-FFF2-40B4-BE49-F238E27FC236}">
                <a16:creationId xmlns:a16="http://schemas.microsoft.com/office/drawing/2014/main" id="{C46FF401-EF89-4D3B-A943-3D6C4404F32B}"/>
              </a:ext>
            </a:extLst>
          </p:cNvPr>
          <p:cNvSpPr txBox="1"/>
          <p:nvPr/>
        </p:nvSpPr>
        <p:spPr>
          <a:xfrm>
            <a:off x="6485808" y="4619676"/>
            <a:ext cx="1536192" cy="365760"/>
          </a:xfrm>
          <a:prstGeom prst="rect">
            <a:avLst/>
          </a:prstGeom>
          <a:noFill/>
        </p:spPr>
        <p:txBody>
          <a:bodyPr wrap="square" lIns="0" tIns="0" rIns="0" bIns="0" rtlCol="0" anchor="t" anchorCtr="0">
            <a:noAutofit/>
          </a:bodyPr>
          <a:lstStyle/>
          <a:p>
            <a:pPr algn="ctr"/>
            <a:r>
              <a:rPr lang="en-US" dirty="0">
                <a:solidFill>
                  <a:schemeClr val="bg1"/>
                </a:solidFill>
                <a:latin typeface="Helvetica" pitchFamily="34" charset="0"/>
                <a:cs typeface="Helvetica" pitchFamily="34" charset="0"/>
              </a:rPr>
              <a:t>Swati Kashyap</a:t>
            </a:r>
          </a:p>
        </p:txBody>
      </p:sp>
      <p:sp>
        <p:nvSpPr>
          <p:cNvPr id="17" name="Member 4 Name">
            <a:extLst>
              <a:ext uri="{FF2B5EF4-FFF2-40B4-BE49-F238E27FC236}">
                <a16:creationId xmlns:a16="http://schemas.microsoft.com/office/drawing/2014/main" id="{1BCDB6E7-C4FF-490B-A7BE-B943FF994FEC}"/>
              </a:ext>
            </a:extLst>
          </p:cNvPr>
          <p:cNvSpPr txBox="1"/>
          <p:nvPr/>
        </p:nvSpPr>
        <p:spPr>
          <a:xfrm>
            <a:off x="9338904" y="4619676"/>
            <a:ext cx="1536192" cy="365760"/>
          </a:xfrm>
          <a:prstGeom prst="rect">
            <a:avLst/>
          </a:prstGeom>
          <a:noFill/>
        </p:spPr>
        <p:txBody>
          <a:bodyPr wrap="square" lIns="0" tIns="0" rIns="0" bIns="0" rtlCol="0" anchor="t" anchorCtr="0">
            <a:noAutofit/>
          </a:bodyPr>
          <a:lstStyle/>
          <a:p>
            <a:pPr algn="ctr"/>
            <a:r>
              <a:rPr lang="en-US" dirty="0">
                <a:solidFill>
                  <a:schemeClr val="bg1"/>
                </a:solidFill>
                <a:latin typeface="Helvetica" pitchFamily="34" charset="0"/>
                <a:cs typeface="Helvetica" pitchFamily="34" charset="0"/>
              </a:rPr>
              <a:t>Tanya Goel</a:t>
            </a:r>
          </a:p>
        </p:txBody>
      </p:sp>
      <p:sp>
        <p:nvSpPr>
          <p:cNvPr id="18" name="Member 5 Name">
            <a:extLst>
              <a:ext uri="{FF2B5EF4-FFF2-40B4-BE49-F238E27FC236}">
                <a16:creationId xmlns:a16="http://schemas.microsoft.com/office/drawing/2014/main" id="{5E9E16DE-E523-43C2-AE68-2C30D901B70E}"/>
              </a:ext>
            </a:extLst>
          </p:cNvPr>
          <p:cNvSpPr txBox="1"/>
          <p:nvPr/>
        </p:nvSpPr>
        <p:spPr>
          <a:xfrm>
            <a:off x="12377991" y="3700120"/>
            <a:ext cx="1536192" cy="38468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Name 5</a:t>
            </a:r>
          </a:p>
        </p:txBody>
      </p:sp>
      <p:sp>
        <p:nvSpPr>
          <p:cNvPr id="19" name="CuadroTexto 18"/>
          <p:cNvSpPr txBox="1"/>
          <p:nvPr/>
        </p:nvSpPr>
        <p:spPr>
          <a:xfrm>
            <a:off x="3054130" y="349007"/>
            <a:ext cx="5859367" cy="731520"/>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Arial Black" panose="020B0A04020102020204" pitchFamily="34" charset="0"/>
              </a:rPr>
              <a:t>RESUE RANGERS</a:t>
            </a:r>
          </a:p>
        </p:txBody>
      </p:sp>
    </p:spTree>
    <p:extLst>
      <p:ext uri="{BB962C8B-B14F-4D97-AF65-F5344CB8AC3E}">
        <p14:creationId xmlns:p14="http://schemas.microsoft.com/office/powerpoint/2010/main" val="230879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1000"/>
                                        <p:tgtEl>
                                          <p:spTgt spid="1028"/>
                                        </p:tgtEl>
                                      </p:cBhvr>
                                    </p:animEffect>
                                    <p:anim calcmode="lin" valueType="num">
                                      <p:cBhvr>
                                        <p:cTn id="23" dur="1000" fill="hold"/>
                                        <p:tgtEl>
                                          <p:spTgt spid="1028"/>
                                        </p:tgtEl>
                                        <p:attrNameLst>
                                          <p:attrName>ppt_x</p:attrName>
                                        </p:attrNameLst>
                                      </p:cBhvr>
                                      <p:tavLst>
                                        <p:tav tm="0">
                                          <p:val>
                                            <p:strVal val="#ppt_x"/>
                                          </p:val>
                                        </p:tav>
                                        <p:tav tm="100000">
                                          <p:val>
                                            <p:strVal val="#ppt_x"/>
                                          </p:val>
                                        </p:tav>
                                      </p:tavLst>
                                    </p:anim>
                                    <p:anim calcmode="lin" valueType="num">
                                      <p:cBhvr>
                                        <p:cTn id="24" dur="1000" fill="hold"/>
                                        <p:tgtEl>
                                          <p:spTgt spid="10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1000"/>
                                        <p:tgtEl>
                                          <p:spTgt spid="1030"/>
                                        </p:tgtEl>
                                      </p:cBhvr>
                                    </p:animEffect>
                                    <p:anim calcmode="lin" valueType="num">
                                      <p:cBhvr>
                                        <p:cTn id="28" dur="1000" fill="hold"/>
                                        <p:tgtEl>
                                          <p:spTgt spid="1030"/>
                                        </p:tgtEl>
                                        <p:attrNameLst>
                                          <p:attrName>ppt_x</p:attrName>
                                        </p:attrNameLst>
                                      </p:cBhvr>
                                      <p:tavLst>
                                        <p:tav tm="0">
                                          <p:val>
                                            <p:strVal val="#ppt_x"/>
                                          </p:val>
                                        </p:tav>
                                        <p:tav tm="100000">
                                          <p:val>
                                            <p:strVal val="#ppt_x"/>
                                          </p:val>
                                        </p:tav>
                                      </p:tavLst>
                                    </p:anim>
                                    <p:anim calcmode="lin" valueType="num">
                                      <p:cBhvr>
                                        <p:cTn id="29" dur="1000" fill="hold"/>
                                        <p:tgtEl>
                                          <p:spTgt spid="103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5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1000"/>
                                        <p:tgtEl>
                                          <p:spTgt spid="1032"/>
                                        </p:tgtEl>
                                      </p:cBhvr>
                                    </p:animEffect>
                                    <p:anim calcmode="lin" valueType="num">
                                      <p:cBhvr>
                                        <p:cTn id="33" dur="1000" fill="hold"/>
                                        <p:tgtEl>
                                          <p:spTgt spid="1032"/>
                                        </p:tgtEl>
                                        <p:attrNameLst>
                                          <p:attrName>ppt_x</p:attrName>
                                        </p:attrNameLst>
                                      </p:cBhvr>
                                      <p:tavLst>
                                        <p:tav tm="0">
                                          <p:val>
                                            <p:strVal val="#ppt_x"/>
                                          </p:val>
                                        </p:tav>
                                        <p:tav tm="100000">
                                          <p:val>
                                            <p:strVal val="#ppt_x"/>
                                          </p:val>
                                        </p:tav>
                                      </p:tavLst>
                                    </p:anim>
                                    <p:anim calcmode="lin" valueType="num">
                                      <p:cBhvr>
                                        <p:cTn id="34" dur="1000" fill="hold"/>
                                        <p:tgtEl>
                                          <p:spTgt spid="1032"/>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750"/>
                                        <p:tgtEl>
                                          <p:spTgt spid="14"/>
                                        </p:tgtEl>
                                      </p:cBhvr>
                                    </p:animEffect>
                                  </p:childTnLst>
                                </p:cTn>
                              </p:par>
                              <p:par>
                                <p:cTn id="38" presetID="10" presetClass="entr" presetSubtype="0" fill="hold" grpId="0" nodeType="withEffect">
                                  <p:stCondLst>
                                    <p:cond delay="125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750"/>
                                        <p:tgtEl>
                                          <p:spTgt spid="15"/>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750"/>
                                        <p:tgtEl>
                                          <p:spTgt spid="16"/>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9">
            <a:extLst>
              <a:ext uri="{FF2B5EF4-FFF2-40B4-BE49-F238E27FC236}">
                <a16:creationId xmlns:a16="http://schemas.microsoft.com/office/drawing/2014/main" id="{7C34AA1A-2AA0-4F33-9003-37259AB66C1A}"/>
              </a:ext>
            </a:extLst>
          </p:cNvPr>
          <p:cNvSpPr txBox="1"/>
          <p:nvPr/>
        </p:nvSpPr>
        <p:spPr>
          <a:xfrm>
            <a:off x="467167" y="1347227"/>
            <a:ext cx="3724096"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INTRODUCTION</a:t>
            </a:r>
          </a:p>
        </p:txBody>
      </p:sp>
      <p:sp>
        <p:nvSpPr>
          <p:cNvPr id="25" name="TextBox 21">
            <a:extLst>
              <a:ext uri="{FF2B5EF4-FFF2-40B4-BE49-F238E27FC236}">
                <a16:creationId xmlns:a16="http://schemas.microsoft.com/office/drawing/2014/main" id="{24938009-178B-4C1C-810D-6E9BDE4A3472}"/>
              </a:ext>
            </a:extLst>
          </p:cNvPr>
          <p:cNvSpPr txBox="1"/>
          <p:nvPr/>
        </p:nvSpPr>
        <p:spPr>
          <a:xfrm>
            <a:off x="467167" y="2760332"/>
            <a:ext cx="10779000" cy="2860783"/>
          </a:xfrm>
          <a:prstGeom prst="rect">
            <a:avLst/>
          </a:prstGeom>
          <a:noFill/>
        </p:spPr>
        <p:txBody>
          <a:bodyPr wrap="square" rtlCol="0">
            <a:spAutoFit/>
          </a:bodyPr>
          <a:lstStyle/>
          <a:p>
            <a:pPr>
              <a:lnSpc>
                <a:spcPct val="130000"/>
              </a:lnSpc>
            </a:pPr>
            <a:r>
              <a:rPr lang="en-US" sz="20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Rescood</a:t>
            </a:r>
            <a:r>
              <a:rPr lang="en-US" sz="2000"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r>
              <a:rPr lang="en-US" sz="20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stands for rescue + food, and that’s exactly what our app does—it rescues food from the jaws of wastage! Imagine a restaurant kitchen where fresh tomatoes, creamy cheeses, and fragrant herbs are tragically forgotten, only to meet an untimely end. Rescood steps in as the hero, giving timely reminders about the shelf life of ingredients so they get used in time, saving money, reducing waste, and keeping plates full of fresh, delicious meals. The name captures our mission: to save food, cut down on waste, and create a smarter, more sustainable dining industry. With Rescood, every ingredient gets a chance to shine on the plate instead of the trash bin!</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6" name="CuadroTexto 25"/>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Rescood</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38" name="CuadroTexto 37"/>
          <p:cNvSpPr txBox="1"/>
          <p:nvPr/>
        </p:nvSpPr>
        <p:spPr>
          <a:xfrm>
            <a:off x="467167" y="2105564"/>
            <a:ext cx="1455937" cy="369332"/>
          </a:xfrm>
          <a:prstGeom prst="rect">
            <a:avLst/>
          </a:prstGeom>
          <a:noFill/>
        </p:spPr>
        <p:txBody>
          <a:bodyPr wrap="square" rtlCol="0">
            <a:spAutoFit/>
          </a:bodyPr>
          <a:lstStyle/>
          <a:p>
            <a:r>
              <a:rPr lang="en-US" dirty="0">
                <a:solidFill>
                  <a:schemeClr val="accent6"/>
                </a:solidFill>
              </a:rPr>
              <a:t>97% for you</a:t>
            </a:r>
          </a:p>
        </p:txBody>
      </p:sp>
      <p:sp>
        <p:nvSpPr>
          <p:cNvPr id="39" name="Rectángulo 38"/>
          <p:cNvSpPr/>
          <p:nvPr/>
        </p:nvSpPr>
        <p:spPr>
          <a:xfrm>
            <a:off x="2096880" y="2167142"/>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
        <p:nvSpPr>
          <p:cNvPr id="40" name="CuadroTexto 39"/>
          <p:cNvSpPr txBox="1"/>
          <p:nvPr/>
        </p:nvSpPr>
        <p:spPr>
          <a:xfrm>
            <a:off x="2922334" y="2105564"/>
            <a:ext cx="844124" cy="369332"/>
          </a:xfrm>
          <a:prstGeom prst="rect">
            <a:avLst/>
          </a:prstGeom>
          <a:noFill/>
        </p:spPr>
        <p:txBody>
          <a:bodyPr wrap="square" rtlCol="0">
            <a:spAutoFit/>
          </a:bodyPr>
          <a:lstStyle/>
          <a:p>
            <a:r>
              <a:rPr lang="en-US" dirty="0">
                <a:solidFill>
                  <a:schemeClr val="bg1"/>
                </a:solidFill>
              </a:rPr>
              <a:t>2024</a:t>
            </a:r>
          </a:p>
        </p:txBody>
      </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Next</a:t>
              </a:r>
            </a:p>
          </p:txBody>
        </p:sp>
      </p:grpSp>
    </p:spTree>
    <p:extLst>
      <p:ext uri="{BB962C8B-B14F-4D97-AF65-F5344CB8AC3E}">
        <p14:creationId xmlns:p14="http://schemas.microsoft.com/office/powerpoint/2010/main" val="426195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2A608-3495-0D84-ACA8-0222C3B6208B}"/>
            </a:ext>
          </a:extLst>
        </p:cNvPr>
        <p:cNvGrpSpPr/>
        <p:nvPr/>
      </p:nvGrpSpPr>
      <p:grpSpPr>
        <a:xfrm>
          <a:off x="0" y="0"/>
          <a:ext cx="0" cy="0"/>
          <a:chOff x="0" y="0"/>
          <a:chExt cx="0" cy="0"/>
        </a:xfrm>
      </p:grpSpPr>
      <p:grpSp>
        <p:nvGrpSpPr>
          <p:cNvPr id="3" name="Grupo 2">
            <a:extLst>
              <a:ext uri="{FF2B5EF4-FFF2-40B4-BE49-F238E27FC236}">
                <a16:creationId xmlns:a16="http://schemas.microsoft.com/office/drawing/2014/main" id="{E301B94E-7443-9D99-5485-C0F5D087A8EB}"/>
              </a:ext>
            </a:extLst>
          </p:cNvPr>
          <p:cNvGrpSpPr/>
          <p:nvPr/>
        </p:nvGrpSpPr>
        <p:grpSpPr>
          <a:xfrm>
            <a:off x="10227078" y="6161101"/>
            <a:ext cx="1393794" cy="292963"/>
            <a:chOff x="10271466" y="6152224"/>
            <a:chExt cx="1393794" cy="292963"/>
          </a:xfrm>
        </p:grpSpPr>
        <p:sp>
          <p:nvSpPr>
            <p:cNvPr id="9" name="Rectángulo redondeado 8">
              <a:extLst>
                <a:ext uri="{FF2B5EF4-FFF2-40B4-BE49-F238E27FC236}">
                  <a16:creationId xmlns:a16="http://schemas.microsoft.com/office/drawing/2014/main" id="{9D5447CF-9C5F-3337-A300-7986CEAB0463}"/>
                </a:ext>
              </a:extLst>
            </p:cNvPr>
            <p:cNvSpPr/>
            <p:nvPr/>
          </p:nvSpPr>
          <p:spPr>
            <a:xfrm>
              <a:off x="10271466" y="6152224"/>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200" b="1" dirty="0">
                  <a:solidFill>
                    <a:schemeClr val="tx1"/>
                  </a:solidFill>
                  <a:latin typeface="Helvetica" panose="020B0604020202020204" pitchFamily="34" charset="0"/>
                  <a:cs typeface="Helvetica" panose="020B0604020202020204" pitchFamily="34" charset="0"/>
                </a:rPr>
                <a:t>Next</a:t>
              </a:r>
              <a:endParaRPr lang="en-US" sz="1600" b="1" dirty="0">
                <a:solidFill>
                  <a:schemeClr val="tx1"/>
                </a:solidFill>
                <a:latin typeface="Helvetica" panose="020B0604020202020204" pitchFamily="34" charset="0"/>
                <a:cs typeface="Helvetica" panose="020B0604020202020204" pitchFamily="34" charset="0"/>
              </a:endParaRPr>
            </a:p>
          </p:txBody>
        </p:sp>
        <p:sp>
          <p:nvSpPr>
            <p:cNvPr id="10" name="Triángulo rectángulo 9">
              <a:extLst>
                <a:ext uri="{FF2B5EF4-FFF2-40B4-BE49-F238E27FC236}">
                  <a16:creationId xmlns:a16="http://schemas.microsoft.com/office/drawing/2014/main" id="{F2EA533E-2573-425C-967D-94CFB69952AA}"/>
                </a:ext>
              </a:extLst>
            </p:cNvPr>
            <p:cNvSpPr/>
            <p:nvPr/>
          </p:nvSpPr>
          <p:spPr>
            <a:xfrm rot="13500000">
              <a:off x="10353397" y="6240397"/>
              <a:ext cx="134373" cy="13437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ángulo 4">
            <a:extLst>
              <a:ext uri="{FF2B5EF4-FFF2-40B4-BE49-F238E27FC236}">
                <a16:creationId xmlns:a16="http://schemas.microsoft.com/office/drawing/2014/main" id="{300B9CF1-545E-17DD-99A2-525ADAC8AF08}"/>
              </a:ext>
            </a:extLst>
          </p:cNvPr>
          <p:cNvSpPr/>
          <p:nvPr/>
        </p:nvSpPr>
        <p:spPr>
          <a:xfrm>
            <a:off x="230376" y="142040"/>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1FD4A667-B1A8-73D9-EB1A-F04F5024D63D}"/>
              </a:ext>
            </a:extLst>
          </p:cNvPr>
          <p:cNvSpPr txBox="1"/>
          <p:nvPr/>
        </p:nvSpPr>
        <p:spPr>
          <a:xfrm>
            <a:off x="575607" y="0"/>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The </a:t>
            </a:r>
            <a:r>
              <a:rPr lang="en-US" sz="2400" b="1" dirty="0" err="1">
                <a:solidFill>
                  <a:schemeClr val="bg1"/>
                </a:solidFill>
                <a:latin typeface="Helvetica" pitchFamily="34" charset="0"/>
                <a:cs typeface="Helvetica" pitchFamily="34" charset="0"/>
              </a:rPr>
              <a:t>Problen</a:t>
            </a:r>
            <a:endParaRPr lang="en-US" sz="2400" b="1" dirty="0">
              <a:solidFill>
                <a:schemeClr val="bg1"/>
              </a:solidFill>
              <a:latin typeface="Helvetica" pitchFamily="34" charset="0"/>
              <a:cs typeface="Helvetica" pitchFamily="34" charset="0"/>
            </a:endParaRPr>
          </a:p>
          <a:p>
            <a:r>
              <a:rPr lang="en-US" sz="2400" b="1" dirty="0">
                <a:solidFill>
                  <a:schemeClr val="bg1"/>
                </a:solidFill>
                <a:latin typeface="Helvetica" pitchFamily="34" charset="0"/>
                <a:cs typeface="Helvetica" pitchFamily="34" charset="0"/>
              </a:rPr>
              <a:t>Subtitle | English</a:t>
            </a:r>
            <a:endParaRPr lang="en-US" sz="2400" dirty="0">
              <a:solidFill>
                <a:schemeClr val="bg1"/>
              </a:solidFill>
              <a:latin typeface="Helvetica" pitchFamily="34" charset="0"/>
              <a:cs typeface="Helvetica" pitchFamily="34" charset="0"/>
            </a:endParaRPr>
          </a:p>
        </p:txBody>
      </p:sp>
      <p:pic>
        <p:nvPicPr>
          <p:cNvPr id="2" name="Picture 1">
            <a:extLst>
              <a:ext uri="{FF2B5EF4-FFF2-40B4-BE49-F238E27FC236}">
                <a16:creationId xmlns:a16="http://schemas.microsoft.com/office/drawing/2014/main" id="{B15E1780-D797-D75D-BAC9-0FDA018AA99E}"/>
              </a:ext>
            </a:extLst>
          </p:cNvPr>
          <p:cNvPicPr>
            <a:picLocks noChangeAspect="1"/>
          </p:cNvPicPr>
          <p:nvPr/>
        </p:nvPicPr>
        <p:blipFill>
          <a:blip r:embed="rId2"/>
          <a:stretch>
            <a:fillRect/>
          </a:stretch>
        </p:blipFill>
        <p:spPr>
          <a:xfrm rot="20957717">
            <a:off x="732400" y="1328229"/>
            <a:ext cx="4273325" cy="2244222"/>
          </a:xfrm>
          <a:prstGeom prst="rect">
            <a:avLst/>
          </a:prstGeom>
        </p:spPr>
      </p:pic>
      <p:pic>
        <p:nvPicPr>
          <p:cNvPr id="6" name="Picture 5">
            <a:extLst>
              <a:ext uri="{FF2B5EF4-FFF2-40B4-BE49-F238E27FC236}">
                <a16:creationId xmlns:a16="http://schemas.microsoft.com/office/drawing/2014/main" id="{32D6616B-6F39-6305-0328-DB2735AFC2AE}"/>
              </a:ext>
            </a:extLst>
          </p:cNvPr>
          <p:cNvPicPr>
            <a:picLocks noChangeAspect="1"/>
          </p:cNvPicPr>
          <p:nvPr/>
        </p:nvPicPr>
        <p:blipFill>
          <a:blip r:embed="rId3"/>
          <a:stretch>
            <a:fillRect/>
          </a:stretch>
        </p:blipFill>
        <p:spPr>
          <a:xfrm rot="1097573">
            <a:off x="4789984" y="884244"/>
            <a:ext cx="4328390" cy="2433517"/>
          </a:xfrm>
          <a:prstGeom prst="rect">
            <a:avLst/>
          </a:prstGeom>
        </p:spPr>
      </p:pic>
      <p:pic>
        <p:nvPicPr>
          <p:cNvPr id="8" name="Picture 7">
            <a:extLst>
              <a:ext uri="{FF2B5EF4-FFF2-40B4-BE49-F238E27FC236}">
                <a16:creationId xmlns:a16="http://schemas.microsoft.com/office/drawing/2014/main" id="{D52C9E50-CAF5-069D-4F95-0DFBDFD5E1DC}"/>
              </a:ext>
            </a:extLst>
          </p:cNvPr>
          <p:cNvPicPr>
            <a:picLocks noChangeAspect="1"/>
          </p:cNvPicPr>
          <p:nvPr/>
        </p:nvPicPr>
        <p:blipFill>
          <a:blip r:embed="rId4"/>
          <a:stretch>
            <a:fillRect/>
          </a:stretch>
        </p:blipFill>
        <p:spPr>
          <a:xfrm>
            <a:off x="4861797" y="2583237"/>
            <a:ext cx="3887786" cy="2583655"/>
          </a:xfrm>
          <a:prstGeom prst="rect">
            <a:avLst/>
          </a:prstGeom>
        </p:spPr>
      </p:pic>
      <p:pic>
        <p:nvPicPr>
          <p:cNvPr id="13" name="Picture 12">
            <a:extLst>
              <a:ext uri="{FF2B5EF4-FFF2-40B4-BE49-F238E27FC236}">
                <a16:creationId xmlns:a16="http://schemas.microsoft.com/office/drawing/2014/main" id="{6545EF33-540D-B567-5A04-53D271DFACBB}"/>
              </a:ext>
            </a:extLst>
          </p:cNvPr>
          <p:cNvPicPr>
            <a:picLocks noChangeAspect="1"/>
          </p:cNvPicPr>
          <p:nvPr/>
        </p:nvPicPr>
        <p:blipFill>
          <a:blip r:embed="rId5"/>
          <a:stretch>
            <a:fillRect/>
          </a:stretch>
        </p:blipFill>
        <p:spPr>
          <a:xfrm rot="245261">
            <a:off x="8098628" y="559697"/>
            <a:ext cx="3193596" cy="2645312"/>
          </a:xfrm>
          <a:prstGeom prst="rect">
            <a:avLst/>
          </a:prstGeom>
        </p:spPr>
      </p:pic>
      <p:pic>
        <p:nvPicPr>
          <p:cNvPr id="12" name="Picture 11">
            <a:extLst>
              <a:ext uri="{FF2B5EF4-FFF2-40B4-BE49-F238E27FC236}">
                <a16:creationId xmlns:a16="http://schemas.microsoft.com/office/drawing/2014/main" id="{ED46E217-57D8-A1DB-E118-6AABF8A658BB}"/>
              </a:ext>
            </a:extLst>
          </p:cNvPr>
          <p:cNvPicPr>
            <a:picLocks noChangeAspect="1"/>
          </p:cNvPicPr>
          <p:nvPr/>
        </p:nvPicPr>
        <p:blipFill>
          <a:blip r:embed="rId6"/>
          <a:stretch>
            <a:fillRect/>
          </a:stretch>
        </p:blipFill>
        <p:spPr>
          <a:xfrm rot="574694">
            <a:off x="764105" y="3462065"/>
            <a:ext cx="5096476" cy="2866369"/>
          </a:xfrm>
          <a:prstGeom prst="rect">
            <a:avLst/>
          </a:prstGeom>
        </p:spPr>
      </p:pic>
      <p:pic>
        <p:nvPicPr>
          <p:cNvPr id="11" name="Picture 10">
            <a:extLst>
              <a:ext uri="{FF2B5EF4-FFF2-40B4-BE49-F238E27FC236}">
                <a16:creationId xmlns:a16="http://schemas.microsoft.com/office/drawing/2014/main" id="{5689CE5F-3C1C-7535-FD0F-066974772E44}"/>
              </a:ext>
            </a:extLst>
          </p:cNvPr>
          <p:cNvPicPr>
            <a:picLocks noChangeAspect="1"/>
          </p:cNvPicPr>
          <p:nvPr/>
        </p:nvPicPr>
        <p:blipFill>
          <a:blip r:embed="rId7"/>
          <a:stretch>
            <a:fillRect/>
          </a:stretch>
        </p:blipFill>
        <p:spPr>
          <a:xfrm rot="542195">
            <a:off x="7628375" y="3501022"/>
            <a:ext cx="3176736" cy="2382552"/>
          </a:xfrm>
          <a:prstGeom prst="rect">
            <a:avLst/>
          </a:prstGeom>
        </p:spPr>
      </p:pic>
    </p:spTree>
    <p:extLst>
      <p:ext uri="{BB962C8B-B14F-4D97-AF65-F5344CB8AC3E}">
        <p14:creationId xmlns:p14="http://schemas.microsoft.com/office/powerpoint/2010/main" val="224382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7111A-1C43-8959-1BE7-CFE8F49B1321}"/>
            </a:ext>
          </a:extLst>
        </p:cNvPr>
        <p:cNvGrpSpPr/>
        <p:nvPr/>
      </p:nvGrpSpPr>
      <p:grpSpPr>
        <a:xfrm>
          <a:off x="0" y="0"/>
          <a:ext cx="0" cy="0"/>
          <a:chOff x="0" y="0"/>
          <a:chExt cx="0" cy="0"/>
        </a:xfrm>
      </p:grpSpPr>
      <p:grpSp>
        <p:nvGrpSpPr>
          <p:cNvPr id="3" name="Grupo 2">
            <a:extLst>
              <a:ext uri="{FF2B5EF4-FFF2-40B4-BE49-F238E27FC236}">
                <a16:creationId xmlns:a16="http://schemas.microsoft.com/office/drawing/2014/main" id="{A9199D1F-625A-250C-D00E-2BE181D75E0A}"/>
              </a:ext>
            </a:extLst>
          </p:cNvPr>
          <p:cNvGrpSpPr/>
          <p:nvPr/>
        </p:nvGrpSpPr>
        <p:grpSpPr>
          <a:xfrm>
            <a:off x="10227078" y="6161101"/>
            <a:ext cx="1393794" cy="292963"/>
            <a:chOff x="10271466" y="6152224"/>
            <a:chExt cx="1393794" cy="292963"/>
          </a:xfrm>
        </p:grpSpPr>
        <p:sp>
          <p:nvSpPr>
            <p:cNvPr id="9" name="Rectángulo redondeado 8">
              <a:extLst>
                <a:ext uri="{FF2B5EF4-FFF2-40B4-BE49-F238E27FC236}">
                  <a16:creationId xmlns:a16="http://schemas.microsoft.com/office/drawing/2014/main" id="{EC83D7A5-59E3-26B8-3817-0DF01048F233}"/>
                </a:ext>
              </a:extLst>
            </p:cNvPr>
            <p:cNvSpPr/>
            <p:nvPr/>
          </p:nvSpPr>
          <p:spPr>
            <a:xfrm>
              <a:off x="10271466" y="6152224"/>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200" b="1" dirty="0">
                  <a:solidFill>
                    <a:schemeClr val="tx1"/>
                  </a:solidFill>
                  <a:latin typeface="Helvetica" panose="020B0604020202020204" pitchFamily="34" charset="0"/>
                  <a:cs typeface="Helvetica" panose="020B0604020202020204" pitchFamily="34" charset="0"/>
                </a:rPr>
                <a:t>Next</a:t>
              </a:r>
              <a:endParaRPr lang="en-US" sz="1600" b="1" dirty="0">
                <a:solidFill>
                  <a:schemeClr val="tx1"/>
                </a:solidFill>
                <a:latin typeface="Helvetica" panose="020B0604020202020204" pitchFamily="34" charset="0"/>
                <a:cs typeface="Helvetica" panose="020B0604020202020204" pitchFamily="34" charset="0"/>
              </a:endParaRPr>
            </a:p>
          </p:txBody>
        </p:sp>
        <p:sp>
          <p:nvSpPr>
            <p:cNvPr id="10" name="Triángulo rectángulo 9">
              <a:extLst>
                <a:ext uri="{FF2B5EF4-FFF2-40B4-BE49-F238E27FC236}">
                  <a16:creationId xmlns:a16="http://schemas.microsoft.com/office/drawing/2014/main" id="{C0BE1A86-EB61-CFFD-6E4E-130FBD557FC0}"/>
                </a:ext>
              </a:extLst>
            </p:cNvPr>
            <p:cNvSpPr/>
            <p:nvPr/>
          </p:nvSpPr>
          <p:spPr>
            <a:xfrm rot="13500000">
              <a:off x="10353397" y="6240397"/>
              <a:ext cx="134373" cy="13437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ángulo 4">
            <a:extLst>
              <a:ext uri="{FF2B5EF4-FFF2-40B4-BE49-F238E27FC236}">
                <a16:creationId xmlns:a16="http://schemas.microsoft.com/office/drawing/2014/main" id="{38978EEB-4535-3925-4876-76EB6B4732D7}"/>
              </a:ext>
            </a:extLst>
          </p:cNvPr>
          <p:cNvSpPr/>
          <p:nvPr/>
        </p:nvSpPr>
        <p:spPr>
          <a:xfrm>
            <a:off x="230376" y="142040"/>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C5A1D61C-9A1C-A9EF-5038-D3AC4E8242DE}"/>
              </a:ext>
            </a:extLst>
          </p:cNvPr>
          <p:cNvSpPr txBox="1"/>
          <p:nvPr/>
        </p:nvSpPr>
        <p:spPr>
          <a:xfrm>
            <a:off x="575607" y="0"/>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The Problem</a:t>
            </a:r>
          </a:p>
          <a:p>
            <a:r>
              <a:rPr lang="en-US" sz="2400" b="1" dirty="0">
                <a:solidFill>
                  <a:schemeClr val="bg1"/>
                </a:solidFill>
                <a:latin typeface="Helvetica" pitchFamily="34" charset="0"/>
                <a:cs typeface="Helvetica" pitchFamily="34" charset="0"/>
              </a:rPr>
              <a:t>Subtitle | English</a:t>
            </a:r>
            <a:endParaRPr lang="en-US" sz="2400" dirty="0">
              <a:solidFill>
                <a:schemeClr val="bg1"/>
              </a:solidFill>
              <a:latin typeface="Helvetica" pitchFamily="34" charset="0"/>
              <a:cs typeface="Helvetica" pitchFamily="34" charset="0"/>
            </a:endParaRPr>
          </a:p>
        </p:txBody>
      </p:sp>
      <p:sp>
        <p:nvSpPr>
          <p:cNvPr id="16" name="TextBox 15">
            <a:extLst>
              <a:ext uri="{FF2B5EF4-FFF2-40B4-BE49-F238E27FC236}">
                <a16:creationId xmlns:a16="http://schemas.microsoft.com/office/drawing/2014/main" id="{EF9D47B1-3197-5497-7AD3-951BF1271786}"/>
              </a:ext>
            </a:extLst>
          </p:cNvPr>
          <p:cNvSpPr txBox="1"/>
          <p:nvPr/>
        </p:nvSpPr>
        <p:spPr>
          <a:xfrm>
            <a:off x="230376" y="1575202"/>
            <a:ext cx="4495030" cy="2677656"/>
          </a:xfrm>
          <a:prstGeom prst="rect">
            <a:avLst/>
          </a:prstGeom>
          <a:noFill/>
        </p:spPr>
        <p:txBody>
          <a:bodyPr wrap="square" rtlCol="0">
            <a:spAutoFit/>
          </a:bodyPr>
          <a:lstStyle/>
          <a:p>
            <a:r>
              <a:rPr lang="en-US" sz="2400" b="1" dirty="0">
                <a:solidFill>
                  <a:schemeClr val="bg1"/>
                </a:solidFill>
                <a:highlight>
                  <a:srgbClr val="E20000"/>
                </a:highlight>
              </a:rPr>
              <a:t>The Global Food Waste Problem</a:t>
            </a:r>
          </a:p>
          <a:p>
            <a:endParaRPr lang="en-US" sz="2400" b="1" dirty="0">
              <a:solidFill>
                <a:schemeClr val="bg1"/>
              </a:solidFill>
              <a:highlight>
                <a:srgbClr val="E20000"/>
              </a:highlight>
            </a:endParaRPr>
          </a:p>
          <a:p>
            <a:r>
              <a:rPr lang="en-US" sz="2000" dirty="0">
                <a:solidFill>
                  <a:schemeClr val="bg1"/>
                </a:solidFill>
              </a:rPr>
              <a:t>Every year, nearly 1.3 billion tons of food is wasted globally. This staggering amount could feed billions of people. Yet, while one part of the world throws away perfectly edible food, another struggles with poverty and hunger.</a:t>
            </a:r>
          </a:p>
        </p:txBody>
      </p:sp>
      <p:sp>
        <p:nvSpPr>
          <p:cNvPr id="17" name="TextBox 16">
            <a:extLst>
              <a:ext uri="{FF2B5EF4-FFF2-40B4-BE49-F238E27FC236}">
                <a16:creationId xmlns:a16="http://schemas.microsoft.com/office/drawing/2014/main" id="{F82CFB63-F17B-DA61-60F6-DECA5B2EDDCA}"/>
              </a:ext>
            </a:extLst>
          </p:cNvPr>
          <p:cNvSpPr txBox="1"/>
          <p:nvPr/>
        </p:nvSpPr>
        <p:spPr>
          <a:xfrm>
            <a:off x="5662693" y="2152672"/>
            <a:ext cx="6298931" cy="3908762"/>
          </a:xfrm>
          <a:prstGeom prst="rect">
            <a:avLst/>
          </a:prstGeom>
          <a:noFill/>
        </p:spPr>
        <p:txBody>
          <a:bodyPr wrap="square" rtlCol="0">
            <a:spAutoFit/>
          </a:bodyPr>
          <a:lstStyle/>
          <a:p>
            <a:r>
              <a:rPr lang="en-US" sz="2400" b="1" dirty="0">
                <a:solidFill>
                  <a:schemeClr val="bg1"/>
                </a:solidFill>
                <a:highlight>
                  <a:srgbClr val="E20000"/>
                </a:highlight>
              </a:rPr>
              <a:t>The Forgotten Feast</a:t>
            </a:r>
          </a:p>
          <a:p>
            <a:endParaRPr lang="en-US" sz="2400" dirty="0">
              <a:solidFill>
                <a:schemeClr val="bg1"/>
              </a:solidFill>
              <a:highlight>
                <a:srgbClr val="E20000"/>
              </a:highlight>
            </a:endParaRPr>
          </a:p>
          <a:p>
            <a:r>
              <a:rPr lang="en-US" sz="2000" dirty="0">
                <a:solidFill>
                  <a:schemeClr val="bg1"/>
                </a:solidFill>
              </a:rPr>
              <a:t>Step into a restaurant kitchen, and you'll find dishes chilling in refrigerators, waiting to be served. But what happens when those dishes are forgotten? They sit, expire, and eventually get dumped into the trash—like a sad food farewell party no one attended.</a:t>
            </a:r>
          </a:p>
          <a:p>
            <a:r>
              <a:rPr lang="en-US" sz="2000" dirty="0">
                <a:solidFill>
                  <a:schemeClr val="bg1"/>
                </a:solidFill>
              </a:rPr>
              <a:t>This isn’t just wasted food; it’s wasted effort, money, and resources, all while millions go hungry. And let’s not forget the rotting leftovers contributing to environmental harm.</a:t>
            </a:r>
          </a:p>
          <a:p>
            <a:r>
              <a:rPr lang="en-US" sz="2000" dirty="0">
                <a:solidFill>
                  <a:schemeClr val="bg1"/>
                </a:solidFill>
              </a:rPr>
              <a:t>That’s where </a:t>
            </a:r>
            <a:r>
              <a:rPr lang="en-US" sz="2000" b="1" dirty="0">
                <a:solidFill>
                  <a:schemeClr val="bg1"/>
                </a:solidFill>
              </a:rPr>
              <a:t>'</a:t>
            </a:r>
            <a:r>
              <a:rPr lang="en-US" sz="2000" b="1" dirty="0" err="1">
                <a:solidFill>
                  <a:schemeClr val="bg1"/>
                </a:solidFill>
              </a:rPr>
              <a:t>Rescood</a:t>
            </a:r>
            <a:r>
              <a:rPr lang="en-US" sz="2000" b="1" dirty="0">
                <a:solidFill>
                  <a:schemeClr val="bg1"/>
                </a:solidFill>
              </a:rPr>
              <a:t>'</a:t>
            </a:r>
            <a:r>
              <a:rPr lang="en-US" sz="2000" dirty="0">
                <a:solidFill>
                  <a:schemeClr val="bg1"/>
                </a:solidFill>
              </a:rPr>
              <a:t> steps in—a timely reminder that food deserves to be on plates, not in dumpsters.</a:t>
            </a:r>
          </a:p>
        </p:txBody>
      </p:sp>
    </p:spTree>
    <p:extLst>
      <p:ext uri="{BB962C8B-B14F-4D97-AF65-F5344CB8AC3E}">
        <p14:creationId xmlns:p14="http://schemas.microsoft.com/office/powerpoint/2010/main" val="14257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randombar(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F1162-3EBF-5738-93AA-930EE557FD3C}"/>
            </a:ext>
          </a:extLst>
        </p:cNvPr>
        <p:cNvGrpSpPr/>
        <p:nvPr/>
      </p:nvGrpSpPr>
      <p:grpSpPr>
        <a:xfrm>
          <a:off x="0" y="0"/>
          <a:ext cx="0" cy="0"/>
          <a:chOff x="0" y="0"/>
          <a:chExt cx="0" cy="0"/>
        </a:xfrm>
      </p:grpSpPr>
      <p:grpSp>
        <p:nvGrpSpPr>
          <p:cNvPr id="3" name="Grupo 2">
            <a:extLst>
              <a:ext uri="{FF2B5EF4-FFF2-40B4-BE49-F238E27FC236}">
                <a16:creationId xmlns:a16="http://schemas.microsoft.com/office/drawing/2014/main" id="{69B03B73-0B3F-E412-3D49-688556DABDCA}"/>
              </a:ext>
            </a:extLst>
          </p:cNvPr>
          <p:cNvGrpSpPr/>
          <p:nvPr/>
        </p:nvGrpSpPr>
        <p:grpSpPr>
          <a:xfrm>
            <a:off x="10227078" y="6161101"/>
            <a:ext cx="1393794" cy="292963"/>
            <a:chOff x="10271466" y="6152224"/>
            <a:chExt cx="1393794" cy="292963"/>
          </a:xfrm>
        </p:grpSpPr>
        <p:sp>
          <p:nvSpPr>
            <p:cNvPr id="9" name="Rectángulo redondeado 8">
              <a:extLst>
                <a:ext uri="{FF2B5EF4-FFF2-40B4-BE49-F238E27FC236}">
                  <a16:creationId xmlns:a16="http://schemas.microsoft.com/office/drawing/2014/main" id="{DF63C413-7776-9477-ADF6-C5114E30CBAF}"/>
                </a:ext>
              </a:extLst>
            </p:cNvPr>
            <p:cNvSpPr/>
            <p:nvPr/>
          </p:nvSpPr>
          <p:spPr>
            <a:xfrm>
              <a:off x="10271466" y="6152224"/>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200" b="1" dirty="0">
                  <a:solidFill>
                    <a:schemeClr val="tx1"/>
                  </a:solidFill>
                  <a:latin typeface="Helvetica" panose="020B0604020202020204" pitchFamily="34" charset="0"/>
                  <a:cs typeface="Helvetica" panose="020B0604020202020204" pitchFamily="34" charset="0"/>
                </a:rPr>
                <a:t>Next</a:t>
              </a:r>
              <a:endParaRPr lang="en-US" sz="1600" b="1" dirty="0">
                <a:solidFill>
                  <a:schemeClr val="tx1"/>
                </a:solidFill>
                <a:latin typeface="Helvetica" panose="020B0604020202020204" pitchFamily="34" charset="0"/>
                <a:cs typeface="Helvetica" panose="020B0604020202020204" pitchFamily="34" charset="0"/>
              </a:endParaRPr>
            </a:p>
          </p:txBody>
        </p:sp>
        <p:sp>
          <p:nvSpPr>
            <p:cNvPr id="10" name="Triángulo rectángulo 9">
              <a:extLst>
                <a:ext uri="{FF2B5EF4-FFF2-40B4-BE49-F238E27FC236}">
                  <a16:creationId xmlns:a16="http://schemas.microsoft.com/office/drawing/2014/main" id="{FA184F41-3EA5-C1F6-96AC-B68AF869FA91}"/>
                </a:ext>
              </a:extLst>
            </p:cNvPr>
            <p:cNvSpPr/>
            <p:nvPr/>
          </p:nvSpPr>
          <p:spPr>
            <a:xfrm rot="13500000">
              <a:off x="10353397" y="6240397"/>
              <a:ext cx="134373" cy="13437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ángulo 4">
            <a:extLst>
              <a:ext uri="{FF2B5EF4-FFF2-40B4-BE49-F238E27FC236}">
                <a16:creationId xmlns:a16="http://schemas.microsoft.com/office/drawing/2014/main" id="{E4B167DF-9DB7-1C17-C264-6BC21A4C3D3E}"/>
              </a:ext>
            </a:extLst>
          </p:cNvPr>
          <p:cNvSpPr/>
          <p:nvPr/>
        </p:nvSpPr>
        <p:spPr>
          <a:xfrm>
            <a:off x="230375" y="334164"/>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CC110E04-7982-6F7E-9196-A7DBCE0A63AC}"/>
              </a:ext>
            </a:extLst>
          </p:cNvPr>
          <p:cNvSpPr txBox="1"/>
          <p:nvPr/>
        </p:nvSpPr>
        <p:spPr>
          <a:xfrm>
            <a:off x="532064" y="16708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Innovation</a:t>
            </a:r>
          </a:p>
          <a:p>
            <a:r>
              <a:rPr lang="en-US" sz="2400" b="1" dirty="0">
                <a:solidFill>
                  <a:schemeClr val="bg1"/>
                </a:solidFill>
                <a:latin typeface="Helvetica" pitchFamily="34" charset="0"/>
                <a:cs typeface="Helvetica" pitchFamily="34" charset="0"/>
              </a:rPr>
              <a:t>Subtitle | English</a:t>
            </a:r>
            <a:endParaRPr lang="en-US" sz="2400" dirty="0">
              <a:solidFill>
                <a:schemeClr val="bg1"/>
              </a:solidFill>
              <a:latin typeface="Helvetica" pitchFamily="34" charset="0"/>
              <a:cs typeface="Helvetica" pitchFamily="34" charset="0"/>
            </a:endParaRPr>
          </a:p>
        </p:txBody>
      </p:sp>
      <p:sp>
        <p:nvSpPr>
          <p:cNvPr id="7" name="TextBox 6">
            <a:extLst>
              <a:ext uri="{FF2B5EF4-FFF2-40B4-BE49-F238E27FC236}">
                <a16:creationId xmlns:a16="http://schemas.microsoft.com/office/drawing/2014/main" id="{3F88E1DC-0B13-2D3C-400D-7FEC77BE683D}"/>
              </a:ext>
            </a:extLst>
          </p:cNvPr>
          <p:cNvSpPr txBox="1"/>
          <p:nvPr/>
        </p:nvSpPr>
        <p:spPr>
          <a:xfrm>
            <a:off x="305836" y="1679428"/>
            <a:ext cx="11189685" cy="3785652"/>
          </a:xfrm>
          <a:prstGeom prst="rect">
            <a:avLst/>
          </a:prstGeom>
          <a:noFill/>
        </p:spPr>
        <p:txBody>
          <a:bodyPr wrap="square">
            <a:spAutoFit/>
          </a:bodyPr>
          <a:lstStyle/>
          <a:p>
            <a:r>
              <a:rPr lang="en-US" sz="2400" b="1" dirty="0">
                <a:solidFill>
                  <a:schemeClr val="bg1"/>
                </a:solidFill>
                <a:highlight>
                  <a:srgbClr val="E20000"/>
                </a:highlight>
              </a:rPr>
              <a:t>The Idea Behind Rescood</a:t>
            </a:r>
          </a:p>
          <a:p>
            <a:endParaRPr lang="en-US" dirty="0">
              <a:solidFill>
                <a:schemeClr val="bg1"/>
              </a:solidFill>
            </a:endParaRPr>
          </a:p>
          <a:p>
            <a:r>
              <a:rPr lang="en-US" sz="2000" dirty="0">
                <a:solidFill>
                  <a:schemeClr val="bg1"/>
                </a:solidFill>
              </a:rPr>
              <a:t>At its core, Rescood is about turning food management into a smart, sustainable process. The app tackles food wastage in two ways:</a:t>
            </a:r>
          </a:p>
          <a:p>
            <a:endParaRPr lang="en-US" dirty="0">
              <a:solidFill>
                <a:schemeClr val="bg1"/>
              </a:solidFill>
              <a:highlight>
                <a:srgbClr val="E20000"/>
              </a:highlight>
            </a:endParaRPr>
          </a:p>
          <a:p>
            <a:r>
              <a:rPr lang="en-US" sz="2000" dirty="0">
                <a:solidFill>
                  <a:schemeClr val="bg1"/>
                </a:solidFill>
                <a:highlight>
                  <a:srgbClr val="008000"/>
                </a:highlight>
              </a:rPr>
              <a:t>Shelf-Life Reminders</a:t>
            </a:r>
            <a:r>
              <a:rPr lang="en-US" sz="2000" dirty="0">
                <a:solidFill>
                  <a:schemeClr val="bg1"/>
                </a:solidFill>
              </a:rPr>
              <a:t>: Rescood keeps a vigilant eye on all dishes stored in the fridge, sending timely reminders about their shelf life. This ensures food is used before it expires, reducing waste and saving costs for restaurants.</a:t>
            </a:r>
          </a:p>
          <a:p>
            <a:endParaRPr lang="en-US" sz="2000" dirty="0">
              <a:solidFill>
                <a:schemeClr val="bg1"/>
              </a:solidFill>
              <a:highlight>
                <a:srgbClr val="E20000"/>
              </a:highlight>
            </a:endParaRPr>
          </a:p>
          <a:p>
            <a:r>
              <a:rPr lang="en-US" sz="2000" dirty="0">
                <a:solidFill>
                  <a:schemeClr val="bg1"/>
                </a:solidFill>
                <a:highlight>
                  <a:srgbClr val="008000"/>
                </a:highlight>
              </a:rPr>
              <a:t>Statistical Insights</a:t>
            </a:r>
            <a:r>
              <a:rPr lang="en-US" sz="2000" dirty="0">
                <a:solidFill>
                  <a:schemeClr val="bg1"/>
                </a:solidFill>
              </a:rPr>
              <a:t>: Rescood The app also provides a detailed overview of last year's monthly stock data. By analyzing patterns—like which ingredients were overstocked or underused—restaurants can make informed purchasing decisions, streamline operations, and avoid over-ordering.</a:t>
            </a:r>
            <a:endParaRPr lang="en-IN" sz="2000" dirty="0">
              <a:solidFill>
                <a:schemeClr val="bg1"/>
              </a:solidFill>
            </a:endParaRPr>
          </a:p>
        </p:txBody>
      </p:sp>
    </p:spTree>
    <p:extLst>
      <p:ext uri="{BB962C8B-B14F-4D97-AF65-F5344CB8AC3E}">
        <p14:creationId xmlns:p14="http://schemas.microsoft.com/office/powerpoint/2010/main" val="3296252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23853-8A00-B71F-F916-D59601A1B7FB}"/>
            </a:ext>
          </a:extLst>
        </p:cNvPr>
        <p:cNvGrpSpPr/>
        <p:nvPr/>
      </p:nvGrpSpPr>
      <p:grpSpPr>
        <a:xfrm>
          <a:off x="0" y="0"/>
          <a:ext cx="0" cy="0"/>
          <a:chOff x="0" y="0"/>
          <a:chExt cx="0" cy="0"/>
        </a:xfrm>
      </p:grpSpPr>
      <p:grpSp>
        <p:nvGrpSpPr>
          <p:cNvPr id="3" name="Grupo 2">
            <a:extLst>
              <a:ext uri="{FF2B5EF4-FFF2-40B4-BE49-F238E27FC236}">
                <a16:creationId xmlns:a16="http://schemas.microsoft.com/office/drawing/2014/main" id="{C41A4ADD-36F3-A649-6BAA-DCF256BB7275}"/>
              </a:ext>
            </a:extLst>
          </p:cNvPr>
          <p:cNvGrpSpPr/>
          <p:nvPr/>
        </p:nvGrpSpPr>
        <p:grpSpPr>
          <a:xfrm>
            <a:off x="10227078" y="6204644"/>
            <a:ext cx="1393794" cy="292963"/>
            <a:chOff x="10271466" y="6152224"/>
            <a:chExt cx="1393794" cy="292963"/>
          </a:xfrm>
        </p:grpSpPr>
        <p:sp>
          <p:nvSpPr>
            <p:cNvPr id="9" name="Rectángulo redondeado 8">
              <a:extLst>
                <a:ext uri="{FF2B5EF4-FFF2-40B4-BE49-F238E27FC236}">
                  <a16:creationId xmlns:a16="http://schemas.microsoft.com/office/drawing/2014/main" id="{96A018EB-4CD1-726C-B601-1EDE1CABA552}"/>
                </a:ext>
              </a:extLst>
            </p:cNvPr>
            <p:cNvSpPr/>
            <p:nvPr/>
          </p:nvSpPr>
          <p:spPr>
            <a:xfrm>
              <a:off x="10271466" y="6152224"/>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200" b="1" dirty="0">
                  <a:solidFill>
                    <a:schemeClr val="tx1"/>
                  </a:solidFill>
                  <a:latin typeface="Helvetica" panose="020B0604020202020204" pitchFamily="34" charset="0"/>
                  <a:cs typeface="Helvetica" panose="020B0604020202020204" pitchFamily="34" charset="0"/>
                </a:rPr>
                <a:t>Next</a:t>
              </a:r>
              <a:endParaRPr lang="en-US" sz="1600" b="1" dirty="0">
                <a:solidFill>
                  <a:schemeClr val="tx1"/>
                </a:solidFill>
                <a:latin typeface="Helvetica" panose="020B0604020202020204" pitchFamily="34" charset="0"/>
                <a:cs typeface="Helvetica" panose="020B0604020202020204" pitchFamily="34" charset="0"/>
              </a:endParaRPr>
            </a:p>
          </p:txBody>
        </p:sp>
        <p:sp>
          <p:nvSpPr>
            <p:cNvPr id="10" name="Triángulo rectángulo 9">
              <a:extLst>
                <a:ext uri="{FF2B5EF4-FFF2-40B4-BE49-F238E27FC236}">
                  <a16:creationId xmlns:a16="http://schemas.microsoft.com/office/drawing/2014/main" id="{35794555-20AE-64F6-BD14-F88F3BB79448}"/>
                </a:ext>
              </a:extLst>
            </p:cNvPr>
            <p:cNvSpPr/>
            <p:nvPr/>
          </p:nvSpPr>
          <p:spPr>
            <a:xfrm rot="13500000">
              <a:off x="10353397" y="6240397"/>
              <a:ext cx="134373" cy="13437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ángulo 4">
            <a:extLst>
              <a:ext uri="{FF2B5EF4-FFF2-40B4-BE49-F238E27FC236}">
                <a16:creationId xmlns:a16="http://schemas.microsoft.com/office/drawing/2014/main" id="{547DC6E1-3E77-7035-A7B7-DF1A22528AAE}"/>
              </a:ext>
            </a:extLst>
          </p:cNvPr>
          <p:cNvSpPr/>
          <p:nvPr/>
        </p:nvSpPr>
        <p:spPr>
          <a:xfrm>
            <a:off x="566692" y="265694"/>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B23CCD1-2FFB-8D33-1280-4511B7DB29D8}"/>
              </a:ext>
            </a:extLst>
          </p:cNvPr>
          <p:cNvSpPr txBox="1"/>
          <p:nvPr/>
        </p:nvSpPr>
        <p:spPr>
          <a:xfrm>
            <a:off x="566692" y="1347277"/>
            <a:ext cx="7691978" cy="609443"/>
          </a:xfrm>
          <a:prstGeom prst="rect">
            <a:avLst/>
          </a:prstGeom>
          <a:noFill/>
        </p:spPr>
        <p:txBody>
          <a:bodyPr wrap="square" lIns="0" tIns="0" rIns="0" bIns="0" rtlCol="0" anchor="ctr" anchorCtr="0">
            <a:noAutofit/>
          </a:bodyPr>
          <a:lstStyle/>
          <a:p>
            <a:r>
              <a:rPr lang="en-US" sz="2200" b="1" dirty="0">
                <a:solidFill>
                  <a:srgbClr val="92D050"/>
                </a:solidFill>
                <a:latin typeface="Helvetica" pitchFamily="34" charset="0"/>
                <a:cs typeface="Helvetica" pitchFamily="34" charset="0"/>
              </a:rPr>
              <a:t>Introducing Rescood</a:t>
            </a:r>
            <a:endParaRPr lang="en-US" sz="2200" dirty="0">
              <a:solidFill>
                <a:srgbClr val="92D050"/>
              </a:solidFill>
              <a:latin typeface="Helvetica" pitchFamily="34" charset="0"/>
              <a:cs typeface="Helvetica" pitchFamily="34" charset="0"/>
            </a:endParaRPr>
          </a:p>
        </p:txBody>
      </p:sp>
      <p:sp>
        <p:nvSpPr>
          <p:cNvPr id="31" name="Rectangle 14">
            <a:extLst>
              <a:ext uri="{FF2B5EF4-FFF2-40B4-BE49-F238E27FC236}">
                <a16:creationId xmlns:a16="http://schemas.microsoft.com/office/drawing/2014/main" id="{56245EC9-483E-2890-363B-1FEDD98059C8}"/>
              </a:ext>
            </a:extLst>
          </p:cNvPr>
          <p:cNvSpPr>
            <a:spLocks noChangeArrowheads="1"/>
          </p:cNvSpPr>
          <p:nvPr/>
        </p:nvSpPr>
        <p:spPr bwMode="auto">
          <a:xfrm>
            <a:off x="566692" y="1884518"/>
            <a:ext cx="1117966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 </a:t>
            </a:r>
            <a:r>
              <a:rPr kumimoji="0" lang="en-US" altLang="en-US" sz="2000" b="1" i="0" u="none" strike="noStrike" cap="none" normalizeH="0" baseline="0" dirty="0">
                <a:ln>
                  <a:noFill/>
                </a:ln>
                <a:solidFill>
                  <a:schemeClr val="accent4"/>
                </a:solidFill>
                <a:effectLst/>
                <a:latin typeface="Arial" panose="020B0604020202020204" pitchFamily="34" charset="0"/>
              </a:rPr>
              <a:t>Monitor Food Freshness</a:t>
            </a:r>
            <a:r>
              <a:rPr kumimoji="0" lang="en-US" altLang="en-US" sz="1800" b="1" i="0" u="none" strike="noStrike" cap="none" normalizeH="0" baseline="0" dirty="0">
                <a:ln>
                  <a:noFill/>
                </a:ln>
                <a:solidFill>
                  <a:schemeClr val="accent4"/>
                </a:solidFill>
                <a:effectLst/>
                <a:latin typeface="Arial" panose="020B0604020202020204" pitchFamily="34" charset="0"/>
              </a:rPr>
              <a:t>:</a:t>
            </a:r>
            <a:r>
              <a:rPr kumimoji="0" lang="en-US" altLang="en-US" sz="1800" b="0" i="0" u="none" strike="noStrike" cap="none" normalizeH="0" baseline="0" dirty="0">
                <a:ln>
                  <a:noFill/>
                </a:ln>
                <a:solidFill>
                  <a:schemeClr val="accent4"/>
                </a:solidFill>
                <a:effectLst/>
                <a:latin typeface="Arial" panose="020B0604020202020204" pitchFamily="34" charset="0"/>
              </a:rPr>
              <a:t> </a:t>
            </a:r>
            <a:r>
              <a:rPr kumimoji="0" lang="en-US" altLang="en-US" sz="2000" b="0" i="0" u="none" strike="noStrike" cap="none" normalizeH="0" baseline="0" dirty="0">
                <a:ln>
                  <a:noFill/>
                </a:ln>
                <a:solidFill>
                  <a:schemeClr val="bg1"/>
                </a:solidFill>
                <a:effectLst/>
                <a:latin typeface="Arial" panose="020B0604020202020204" pitchFamily="34" charset="0"/>
              </a:rPr>
              <a:t>Tracks real-time freshness of ingredients to avoid spoilage.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 </a:t>
            </a:r>
            <a:r>
              <a:rPr kumimoji="0" lang="en-US" altLang="en-US" sz="2000" b="1" i="0" u="none" strike="noStrike" cap="none" normalizeH="0" baseline="0" dirty="0">
                <a:ln>
                  <a:noFill/>
                </a:ln>
                <a:solidFill>
                  <a:schemeClr val="accent4"/>
                </a:solidFill>
                <a:effectLst/>
                <a:latin typeface="Arial" panose="020B0604020202020204" pitchFamily="34" charset="0"/>
              </a:rPr>
              <a:t>Predict Shelf Life</a:t>
            </a:r>
            <a:r>
              <a:rPr kumimoji="0" lang="en-US" altLang="en-US" sz="1800" b="1" i="0" u="none" strike="noStrike" cap="none" normalizeH="0" baseline="0" dirty="0">
                <a:ln>
                  <a:noFill/>
                </a:ln>
                <a:solidFill>
                  <a:schemeClr val="accent4"/>
                </a:solidFill>
                <a:effectLst/>
                <a:latin typeface="Arial" panose="020B0604020202020204" pitchFamily="34" charset="0"/>
              </a:rPr>
              <a:t>:</a:t>
            </a:r>
            <a:r>
              <a:rPr kumimoji="0" lang="en-US" altLang="en-US" sz="1800" b="0" i="0" u="none" strike="noStrike" cap="none" normalizeH="0" baseline="0" dirty="0">
                <a:ln>
                  <a:noFill/>
                </a:ln>
                <a:solidFill>
                  <a:schemeClr val="accent4"/>
                </a:solidFill>
                <a:effectLst/>
                <a:latin typeface="Arial" panose="020B0604020202020204" pitchFamily="34" charset="0"/>
              </a:rPr>
              <a:t> </a:t>
            </a:r>
            <a:r>
              <a:rPr kumimoji="0" lang="en-US" altLang="en-US" sz="2000" b="0" i="0" u="none" strike="noStrike" cap="none" normalizeH="0" baseline="0" dirty="0">
                <a:ln>
                  <a:noFill/>
                </a:ln>
                <a:solidFill>
                  <a:schemeClr val="bg1"/>
                </a:solidFill>
                <a:effectLst/>
                <a:latin typeface="Arial" panose="020B0604020202020204" pitchFamily="34" charset="0"/>
              </a:rPr>
              <a:t>Uses smart algorithms to predict when food will expire, reducing guesswork.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 </a:t>
            </a:r>
            <a:r>
              <a:rPr kumimoji="0" lang="en-US" altLang="en-US" sz="2000" b="1" i="0" u="none" strike="noStrike" cap="none" normalizeH="0" baseline="0" dirty="0">
                <a:ln>
                  <a:noFill/>
                </a:ln>
                <a:solidFill>
                  <a:schemeClr val="accent4"/>
                </a:solidFill>
                <a:effectLst/>
                <a:latin typeface="Arial" panose="020B0604020202020204" pitchFamily="34" charset="0"/>
              </a:rPr>
              <a:t>Analyze Sales Data</a:t>
            </a:r>
            <a:r>
              <a:rPr kumimoji="0" lang="en-US" altLang="en-US" sz="1800" b="1" i="0" u="none" strike="noStrike" cap="none" normalizeH="0" baseline="0" dirty="0">
                <a:ln>
                  <a:noFill/>
                </a:ln>
                <a:solidFill>
                  <a:schemeClr val="accent4"/>
                </a:solidFill>
                <a:effectLst/>
                <a:latin typeface="Arial" panose="020B0604020202020204" pitchFamily="34" charset="0"/>
              </a:rPr>
              <a:t>:</a:t>
            </a:r>
            <a:r>
              <a:rPr kumimoji="0" lang="en-US" altLang="en-US" sz="1800" b="0" i="0" u="none" strike="noStrike" cap="none" normalizeH="0" baseline="0" dirty="0">
                <a:ln>
                  <a:noFill/>
                </a:ln>
                <a:solidFill>
                  <a:schemeClr val="accent4"/>
                </a:solidFill>
                <a:effectLst/>
                <a:latin typeface="Arial" panose="020B0604020202020204" pitchFamily="34" charset="0"/>
              </a:rPr>
              <a:t> </a:t>
            </a:r>
            <a:r>
              <a:rPr kumimoji="0" lang="en-US" altLang="en-US" sz="2000" b="0" i="0" u="none" strike="noStrike" cap="none" normalizeH="0" baseline="0" dirty="0">
                <a:ln>
                  <a:noFill/>
                </a:ln>
                <a:solidFill>
                  <a:schemeClr val="bg1"/>
                </a:solidFill>
                <a:effectLst/>
                <a:latin typeface="Arial" panose="020B0604020202020204" pitchFamily="34" charset="0"/>
              </a:rPr>
              <a:t>Identifies sales trends to help optimize purchasing decisions.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 </a:t>
            </a:r>
            <a:r>
              <a:rPr kumimoji="0" lang="en-US" altLang="en-US" sz="2000" b="1" i="0" u="none" strike="noStrike" cap="none" normalizeH="0" baseline="0" dirty="0">
                <a:ln>
                  <a:noFill/>
                </a:ln>
                <a:solidFill>
                  <a:schemeClr val="accent4"/>
                </a:solidFill>
                <a:effectLst/>
                <a:latin typeface="Arial" panose="020B0604020202020204" pitchFamily="34" charset="0"/>
              </a:rPr>
              <a:t>Inventory Optimization</a:t>
            </a:r>
            <a:r>
              <a:rPr kumimoji="0" lang="en-US" altLang="en-US" sz="1800" b="1" i="0" u="none" strike="noStrike" cap="none" normalizeH="0" baseline="0" dirty="0">
                <a:ln>
                  <a:noFill/>
                </a:ln>
                <a:solidFill>
                  <a:schemeClr val="accent4"/>
                </a:solidFill>
                <a:effectLst/>
                <a:latin typeface="Arial" panose="020B0604020202020204" pitchFamily="34" charset="0"/>
              </a:rPr>
              <a:t>:</a:t>
            </a:r>
            <a:r>
              <a:rPr kumimoji="0" lang="en-US" altLang="en-US" sz="1800" b="0" i="0" u="none" strike="noStrike" cap="none" normalizeH="0" baseline="0" dirty="0">
                <a:ln>
                  <a:noFill/>
                </a:ln>
                <a:solidFill>
                  <a:schemeClr val="accent4"/>
                </a:solidFill>
                <a:effectLst/>
                <a:latin typeface="Arial" panose="020B0604020202020204" pitchFamily="34" charset="0"/>
              </a:rPr>
              <a:t> </a:t>
            </a:r>
            <a:r>
              <a:rPr kumimoji="0" lang="en-US" altLang="en-US" sz="2000" b="0" i="0" u="none" strike="noStrike" cap="none" normalizeH="0" baseline="0" dirty="0">
                <a:ln>
                  <a:noFill/>
                </a:ln>
                <a:solidFill>
                  <a:schemeClr val="bg1"/>
                </a:solidFill>
                <a:effectLst/>
                <a:latin typeface="Arial" panose="020B0604020202020204" pitchFamily="34" charset="0"/>
              </a:rPr>
              <a:t>Ensures the right balance—neither too much nor too little stock.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 </a:t>
            </a:r>
            <a:r>
              <a:rPr kumimoji="0" lang="en-US" altLang="en-US" sz="2000" b="1" i="0" u="none" strike="noStrike" cap="none" normalizeH="0" baseline="0" dirty="0">
                <a:ln>
                  <a:noFill/>
                </a:ln>
                <a:solidFill>
                  <a:schemeClr val="accent4"/>
                </a:solidFill>
                <a:effectLst/>
                <a:latin typeface="Arial" panose="020B0604020202020204" pitchFamily="34" charset="0"/>
              </a:rPr>
              <a:t>Data-Driven Insights</a:t>
            </a:r>
            <a:r>
              <a:rPr kumimoji="0" lang="en-US" altLang="en-US" sz="1800" b="1" i="0" u="none" strike="noStrike" cap="none" normalizeH="0" baseline="0" dirty="0">
                <a:ln>
                  <a:noFill/>
                </a:ln>
                <a:solidFill>
                  <a:schemeClr val="accent4"/>
                </a:solidFill>
                <a:effectLst/>
                <a:latin typeface="Arial" panose="020B0604020202020204" pitchFamily="34" charset="0"/>
              </a:rPr>
              <a:t>:</a:t>
            </a:r>
            <a:r>
              <a:rPr kumimoji="0" lang="en-US" altLang="en-US" sz="1800" b="0" i="0" u="none" strike="noStrike" cap="none" normalizeH="0" baseline="0" dirty="0">
                <a:ln>
                  <a:noFill/>
                </a:ln>
                <a:solidFill>
                  <a:schemeClr val="accent4"/>
                </a:solidFill>
                <a:effectLst/>
                <a:latin typeface="Arial" panose="020B0604020202020204" pitchFamily="34" charset="0"/>
              </a:rPr>
              <a:t> </a:t>
            </a:r>
            <a:r>
              <a:rPr kumimoji="0" lang="en-US" altLang="en-US" sz="2000" b="0" i="0" u="none" strike="noStrike" cap="none" normalizeH="0" baseline="0" dirty="0">
                <a:ln>
                  <a:noFill/>
                </a:ln>
                <a:solidFill>
                  <a:schemeClr val="bg1"/>
                </a:solidFill>
                <a:effectLst/>
                <a:latin typeface="Arial" panose="020B0604020202020204" pitchFamily="34" charset="0"/>
              </a:rPr>
              <a:t>Empowers restaurants to make smarter decisions saving money and the</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solidFill>
                <a:effectLst/>
                <a:latin typeface="Arial" panose="020B0604020202020204" pitchFamily="34" charset="0"/>
              </a:rPr>
              <a:t>                                        environment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TextBox 3">
            <a:extLst>
              <a:ext uri="{FF2B5EF4-FFF2-40B4-BE49-F238E27FC236}">
                <a16:creationId xmlns:a16="http://schemas.microsoft.com/office/drawing/2014/main" id="{F173FC88-5765-A881-6575-2E926D34BD42}"/>
              </a:ext>
            </a:extLst>
          </p:cNvPr>
          <p:cNvSpPr txBox="1"/>
          <p:nvPr/>
        </p:nvSpPr>
        <p:spPr>
          <a:xfrm>
            <a:off x="841405" y="105848"/>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Our Solution: Smarter Choices, Less Waste</a:t>
            </a:r>
          </a:p>
          <a:p>
            <a:r>
              <a:rPr lang="en-US" sz="2400" b="1" dirty="0">
                <a:solidFill>
                  <a:schemeClr val="bg1"/>
                </a:solidFill>
                <a:latin typeface="Helvetica" pitchFamily="34" charset="0"/>
                <a:cs typeface="Helvetica" pitchFamily="34" charset="0"/>
              </a:rPr>
              <a:t>Subtitle | English</a:t>
            </a:r>
            <a:endParaRPr lang="en-US" sz="2400" dirty="0">
              <a:solidFill>
                <a:schemeClr val="bg1"/>
              </a:solidFill>
              <a:latin typeface="Helvetica" pitchFamily="34" charset="0"/>
              <a:cs typeface="Helvetica" pitchFamily="34" charset="0"/>
            </a:endParaRPr>
          </a:p>
        </p:txBody>
      </p:sp>
      <p:sp>
        <p:nvSpPr>
          <p:cNvPr id="33" name="TextBox 3">
            <a:extLst>
              <a:ext uri="{FF2B5EF4-FFF2-40B4-BE49-F238E27FC236}">
                <a16:creationId xmlns:a16="http://schemas.microsoft.com/office/drawing/2014/main" id="{9B0358C7-7F5D-EDBB-2433-E5A1ABCCBDC9}"/>
              </a:ext>
            </a:extLst>
          </p:cNvPr>
          <p:cNvSpPr txBox="1"/>
          <p:nvPr/>
        </p:nvSpPr>
        <p:spPr>
          <a:xfrm>
            <a:off x="566692" y="4056029"/>
            <a:ext cx="2324892" cy="609443"/>
          </a:xfrm>
          <a:prstGeom prst="rect">
            <a:avLst/>
          </a:prstGeom>
          <a:noFill/>
        </p:spPr>
        <p:txBody>
          <a:bodyPr wrap="square" lIns="0" tIns="0" rIns="0" bIns="0" rtlCol="0" anchor="ctr" anchorCtr="0">
            <a:noAutofit/>
          </a:bodyPr>
          <a:lstStyle/>
          <a:p>
            <a:r>
              <a:rPr lang="en-US" sz="2200" b="1" dirty="0">
                <a:solidFill>
                  <a:srgbClr val="92D050"/>
                </a:solidFill>
                <a:latin typeface="Helvetica" pitchFamily="34" charset="0"/>
                <a:cs typeface="Helvetica" pitchFamily="34" charset="0"/>
              </a:rPr>
              <a:t>Why It Matters?</a:t>
            </a:r>
            <a:endParaRPr lang="en-US" sz="2200" dirty="0">
              <a:solidFill>
                <a:srgbClr val="92D050"/>
              </a:solidFill>
              <a:latin typeface="Helvetica" pitchFamily="34" charset="0"/>
              <a:cs typeface="Helvetica" pitchFamily="34" charset="0"/>
            </a:endParaRPr>
          </a:p>
        </p:txBody>
      </p:sp>
      <p:sp>
        <p:nvSpPr>
          <p:cNvPr id="35" name="TextBox 34">
            <a:extLst>
              <a:ext uri="{FF2B5EF4-FFF2-40B4-BE49-F238E27FC236}">
                <a16:creationId xmlns:a16="http://schemas.microsoft.com/office/drawing/2014/main" id="{26F7D607-5685-7E8A-C664-A3406F0AD7DF}"/>
              </a:ext>
            </a:extLst>
          </p:cNvPr>
          <p:cNvSpPr txBox="1"/>
          <p:nvPr/>
        </p:nvSpPr>
        <p:spPr>
          <a:xfrm>
            <a:off x="566692" y="4660164"/>
            <a:ext cx="11511624" cy="1107996"/>
          </a:xfrm>
          <a:prstGeom prst="rect">
            <a:avLst/>
          </a:prstGeom>
          <a:noFill/>
        </p:spPr>
        <p:txBody>
          <a:bodyPr wrap="square">
            <a:spAutoFit/>
          </a:bodyPr>
          <a:lstStyle/>
          <a:p>
            <a:r>
              <a:rPr lang="en-US" sz="2200" dirty="0">
                <a:solidFill>
                  <a:schemeClr val="bg2"/>
                </a:solidFill>
              </a:rPr>
              <a:t>✅ </a:t>
            </a:r>
            <a:r>
              <a:rPr lang="en-US" sz="2200" b="1" dirty="0">
                <a:solidFill>
                  <a:schemeClr val="accent4"/>
                </a:solidFill>
              </a:rPr>
              <a:t>Reduce Food Waste:</a:t>
            </a:r>
            <a:r>
              <a:rPr lang="en-US" sz="2200" dirty="0">
                <a:solidFill>
                  <a:schemeClr val="accent4"/>
                </a:solidFill>
              </a:rPr>
              <a:t> </a:t>
            </a:r>
            <a:r>
              <a:rPr lang="en-US" sz="2200" dirty="0">
                <a:solidFill>
                  <a:schemeClr val="bg2"/>
                </a:solidFill>
              </a:rPr>
              <a:t>Save thousands of meals from ending up in landfills. ending up in landfills.</a:t>
            </a:r>
            <a:br>
              <a:rPr lang="en-US" sz="2200" dirty="0">
                <a:solidFill>
                  <a:schemeClr val="bg2"/>
                </a:solidFill>
              </a:rPr>
            </a:br>
            <a:r>
              <a:rPr lang="en-US" sz="2200" dirty="0">
                <a:solidFill>
                  <a:schemeClr val="bg2"/>
                </a:solidFill>
              </a:rPr>
              <a:t>✅ </a:t>
            </a:r>
            <a:r>
              <a:rPr lang="en-US" sz="2200" b="1" dirty="0">
                <a:solidFill>
                  <a:schemeClr val="accent4"/>
                </a:solidFill>
              </a:rPr>
              <a:t>Save Money:</a:t>
            </a:r>
            <a:r>
              <a:rPr lang="en-US" sz="2200" dirty="0">
                <a:solidFill>
                  <a:schemeClr val="accent4"/>
                </a:solidFill>
              </a:rPr>
              <a:t> </a:t>
            </a:r>
            <a:r>
              <a:rPr lang="en-US" sz="2200" dirty="0">
                <a:solidFill>
                  <a:schemeClr val="bg2"/>
                </a:solidFill>
              </a:rPr>
              <a:t>Cut down on unnecessary inventory and maximize profits.</a:t>
            </a:r>
            <a:br>
              <a:rPr lang="en-US" sz="2200" dirty="0">
                <a:solidFill>
                  <a:schemeClr val="bg2"/>
                </a:solidFill>
              </a:rPr>
            </a:br>
            <a:r>
              <a:rPr lang="en-US" sz="2200" dirty="0">
                <a:solidFill>
                  <a:schemeClr val="bg2"/>
                </a:solidFill>
              </a:rPr>
              <a:t>✅ </a:t>
            </a:r>
            <a:r>
              <a:rPr lang="en-US" sz="2200" b="1" dirty="0">
                <a:solidFill>
                  <a:schemeClr val="accent4"/>
                </a:solidFill>
              </a:rPr>
              <a:t>Sustainability:</a:t>
            </a:r>
            <a:r>
              <a:rPr lang="en-US" sz="2200" dirty="0">
                <a:solidFill>
                  <a:schemeClr val="bg2"/>
                </a:solidFill>
              </a:rPr>
              <a:t> Join the fight against environmental harm caused by food waste.</a:t>
            </a:r>
            <a:endParaRPr lang="en-IN" sz="2200" dirty="0">
              <a:solidFill>
                <a:schemeClr val="bg2"/>
              </a:solidFill>
            </a:endParaRPr>
          </a:p>
        </p:txBody>
      </p:sp>
    </p:spTree>
    <p:extLst>
      <p:ext uri="{BB962C8B-B14F-4D97-AF65-F5344CB8AC3E}">
        <p14:creationId xmlns:p14="http://schemas.microsoft.com/office/powerpoint/2010/main" val="632077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Rescood</a:t>
            </a:r>
          </a:p>
        </p:txBody>
      </p:sp>
      <p:sp>
        <p:nvSpPr>
          <p:cNvPr id="12" name="TextBox 3">
            <a:extLst>
              <a:ext uri="{FF2B5EF4-FFF2-40B4-BE49-F238E27FC236}">
                <a16:creationId xmlns:a16="http://schemas.microsoft.com/office/drawing/2014/main" id="{C3C17FAC-4649-45DF-8F93-97727ACC2E2E}"/>
              </a:ext>
            </a:extLst>
          </p:cNvPr>
          <p:cNvSpPr txBox="1"/>
          <p:nvPr/>
        </p:nvSpPr>
        <p:spPr>
          <a:xfrm>
            <a:off x="490631" y="2497167"/>
            <a:ext cx="7603200" cy="731520"/>
          </a:xfrm>
          <a:prstGeom prst="rect">
            <a:avLst/>
          </a:prstGeom>
          <a:noFill/>
        </p:spPr>
        <p:txBody>
          <a:bodyPr wrap="square" lIns="0" tIns="0" rIns="0" bIns="0" rtlCol="0" anchor="ctr" anchorCtr="0">
            <a:noAutofit/>
          </a:bodyPr>
          <a:lstStyle/>
          <a:p>
            <a:r>
              <a:rPr lang="en-US" sz="3200" b="1" dirty="0">
                <a:solidFill>
                  <a:schemeClr val="accent6">
                    <a:lumMod val="60000"/>
                    <a:lumOff val="40000"/>
                  </a:schemeClr>
                </a:solidFill>
                <a:latin typeface="Helvetica" pitchFamily="34" charset="0"/>
                <a:cs typeface="Helvetica" pitchFamily="34" charset="0"/>
              </a:rPr>
              <a:t>How it Works?</a:t>
            </a:r>
          </a:p>
        </p:txBody>
      </p:sp>
      <p:sp>
        <p:nvSpPr>
          <p:cNvPr id="28" name="TextBox 47">
            <a:extLst>
              <a:ext uri="{FF2B5EF4-FFF2-40B4-BE49-F238E27FC236}">
                <a16:creationId xmlns:a16="http://schemas.microsoft.com/office/drawing/2014/main" id="{A6920CD3-D93F-460E-89A6-BCE43074A5BA}"/>
              </a:ext>
            </a:extLst>
          </p:cNvPr>
          <p:cNvSpPr txBox="1"/>
          <p:nvPr/>
        </p:nvSpPr>
        <p:spPr>
          <a:xfrm>
            <a:off x="1387227" y="1330181"/>
            <a:ext cx="9785597" cy="830997"/>
          </a:xfrm>
          <a:prstGeom prst="rect">
            <a:avLst/>
          </a:prstGeom>
          <a:noFill/>
        </p:spPr>
        <p:txBody>
          <a:bodyPr wrap="square" rtlCol="0">
            <a:spAutoFit/>
          </a:bodyPr>
          <a:lstStyle/>
          <a:p>
            <a:r>
              <a:rPr lang="en-US" sz="2400" dirty="0">
                <a:solidFill>
                  <a:srgbClr val="FA98B9"/>
                </a:solidFill>
              </a:rPr>
              <a:t>                                "Rescood turns chaos into clarity—</a:t>
            </a:r>
          </a:p>
          <a:p>
            <a:r>
              <a:rPr lang="en-US" sz="2400" dirty="0">
                <a:solidFill>
                  <a:srgbClr val="FA98B9"/>
                </a:solidFill>
              </a:rPr>
              <a:t> managing food shelf life effortlessly to reduce waste and maximize savings."</a:t>
            </a:r>
            <a:endParaRPr lang="en-US" sz="2400" dirty="0">
              <a:solidFill>
                <a:srgbClr val="FA98B9"/>
              </a:solidFill>
              <a:latin typeface="Arial" panose="020B0604020202020204" pitchFamily="34" charset="0"/>
              <a:cs typeface="Arial" panose="020B0604020202020204" pitchFamily="34" charset="0"/>
            </a:endParaRPr>
          </a:p>
        </p:txBody>
      </p:sp>
      <p:sp>
        <p:nvSpPr>
          <p:cNvPr id="6" name="CuadroTexto 5"/>
          <p:cNvSpPr txBox="1"/>
          <p:nvPr/>
        </p:nvSpPr>
        <p:spPr>
          <a:xfrm>
            <a:off x="490631" y="3438675"/>
            <a:ext cx="10582181" cy="2646878"/>
          </a:xfrm>
          <a:prstGeom prst="rect">
            <a:avLst/>
          </a:prstGeom>
          <a:noFill/>
        </p:spPr>
        <p:txBody>
          <a:bodyPr wrap="square" rtlCol="0">
            <a:spAutoFit/>
          </a:bodyPr>
          <a:lstStyle/>
          <a:p>
            <a:r>
              <a:rPr lang="en-US" sz="16600" dirty="0">
                <a:ln w="38100">
                  <a:solidFill>
                    <a:srgbClr val="E6E6E6"/>
                  </a:solidFill>
                </a:ln>
                <a:noFill/>
                <a:latin typeface="Impact" panose="020B0806030902050204" pitchFamily="34" charset="0"/>
              </a:rPr>
              <a:t>1     2     3     4   </a:t>
            </a: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9"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9" name="TextBox 8">
            <a:extLst>
              <a:ext uri="{FF2B5EF4-FFF2-40B4-BE49-F238E27FC236}">
                <a16:creationId xmlns:a16="http://schemas.microsoft.com/office/drawing/2014/main" id="{CF1B15B9-180F-715C-B9BE-80252EDF41DF}"/>
              </a:ext>
            </a:extLst>
          </p:cNvPr>
          <p:cNvSpPr txBox="1"/>
          <p:nvPr/>
        </p:nvSpPr>
        <p:spPr>
          <a:xfrm>
            <a:off x="10301853" y="3714307"/>
            <a:ext cx="1399516" cy="2031325"/>
          </a:xfrm>
          <a:prstGeom prst="rect">
            <a:avLst/>
          </a:prstGeom>
          <a:noFill/>
        </p:spPr>
        <p:txBody>
          <a:bodyPr wrap="square" rtlCol="0">
            <a:spAutoFit/>
          </a:bodyPr>
          <a:lstStyle/>
          <a:p>
            <a:r>
              <a:rPr lang="en-US" b="1" dirty="0">
                <a:solidFill>
                  <a:schemeClr val="bg1"/>
                </a:solidFill>
                <a:highlight>
                  <a:srgbClr val="E20000"/>
                </a:highlight>
              </a:rPr>
              <a:t>Reduce Waste</a:t>
            </a:r>
          </a:p>
          <a:p>
            <a:endParaRPr lang="en-US" b="1" dirty="0">
              <a:solidFill>
                <a:schemeClr val="bg1"/>
              </a:solidFill>
              <a:highlight>
                <a:srgbClr val="E20000"/>
              </a:highlight>
            </a:endParaRPr>
          </a:p>
          <a:p>
            <a:r>
              <a:rPr lang="en-US" dirty="0">
                <a:solidFill>
                  <a:schemeClr val="bg1"/>
                </a:solidFill>
              </a:rPr>
              <a:t>Act on alerts to save food and cut costs</a:t>
            </a:r>
          </a:p>
        </p:txBody>
      </p:sp>
      <p:sp>
        <p:nvSpPr>
          <p:cNvPr id="10" name="TextBox 9">
            <a:extLst>
              <a:ext uri="{FF2B5EF4-FFF2-40B4-BE49-F238E27FC236}">
                <a16:creationId xmlns:a16="http://schemas.microsoft.com/office/drawing/2014/main" id="{09D346A2-2698-D9F5-D52F-EA0DAD21B341}"/>
              </a:ext>
            </a:extLst>
          </p:cNvPr>
          <p:cNvSpPr txBox="1"/>
          <p:nvPr/>
        </p:nvSpPr>
        <p:spPr>
          <a:xfrm>
            <a:off x="1387227" y="3858652"/>
            <a:ext cx="1399516" cy="1754326"/>
          </a:xfrm>
          <a:prstGeom prst="rect">
            <a:avLst/>
          </a:prstGeom>
          <a:noFill/>
        </p:spPr>
        <p:txBody>
          <a:bodyPr wrap="square" rtlCol="0">
            <a:spAutoFit/>
          </a:bodyPr>
          <a:lstStyle/>
          <a:p>
            <a:r>
              <a:rPr lang="en-US" b="1" dirty="0">
                <a:solidFill>
                  <a:schemeClr val="bg1"/>
                </a:solidFill>
                <a:highlight>
                  <a:srgbClr val="E20000"/>
                </a:highlight>
              </a:rPr>
              <a:t>Add Dishes</a:t>
            </a:r>
          </a:p>
          <a:p>
            <a:endParaRPr lang="en-US" b="1" dirty="0">
              <a:solidFill>
                <a:schemeClr val="bg1"/>
              </a:solidFill>
              <a:highlight>
                <a:srgbClr val="E20000"/>
              </a:highlight>
            </a:endParaRPr>
          </a:p>
          <a:p>
            <a:r>
              <a:rPr lang="en-US" dirty="0">
                <a:solidFill>
                  <a:schemeClr val="bg1"/>
                </a:solidFill>
              </a:rPr>
              <a:t>Enter The dish name and it’s shelf Life</a:t>
            </a:r>
          </a:p>
        </p:txBody>
      </p:sp>
      <p:sp>
        <p:nvSpPr>
          <p:cNvPr id="11" name="TextBox 10">
            <a:extLst>
              <a:ext uri="{FF2B5EF4-FFF2-40B4-BE49-F238E27FC236}">
                <a16:creationId xmlns:a16="http://schemas.microsoft.com/office/drawing/2014/main" id="{50EC2988-A9B1-8BA3-B7EC-9085A749F5CD}"/>
              </a:ext>
            </a:extLst>
          </p:cNvPr>
          <p:cNvSpPr txBox="1"/>
          <p:nvPr/>
        </p:nvSpPr>
        <p:spPr>
          <a:xfrm>
            <a:off x="7340817" y="3684957"/>
            <a:ext cx="1399516" cy="2031325"/>
          </a:xfrm>
          <a:prstGeom prst="rect">
            <a:avLst/>
          </a:prstGeom>
          <a:noFill/>
        </p:spPr>
        <p:txBody>
          <a:bodyPr wrap="square" rtlCol="0">
            <a:spAutoFit/>
          </a:bodyPr>
          <a:lstStyle/>
          <a:p>
            <a:r>
              <a:rPr lang="en-US" b="1" dirty="0">
                <a:solidFill>
                  <a:schemeClr val="bg1"/>
                </a:solidFill>
                <a:highlight>
                  <a:srgbClr val="E20000"/>
                </a:highlight>
              </a:rPr>
              <a:t>Get Alerts</a:t>
            </a:r>
          </a:p>
          <a:p>
            <a:endParaRPr lang="en-US" b="1" dirty="0">
              <a:solidFill>
                <a:schemeClr val="bg1"/>
              </a:solidFill>
              <a:highlight>
                <a:srgbClr val="E20000"/>
              </a:highlight>
            </a:endParaRPr>
          </a:p>
          <a:p>
            <a:r>
              <a:rPr lang="en-US" dirty="0">
                <a:solidFill>
                  <a:schemeClr val="bg1"/>
                </a:solidFill>
              </a:rPr>
              <a:t>Receive notifications for Dishes expiring soon</a:t>
            </a:r>
          </a:p>
        </p:txBody>
      </p:sp>
      <p:sp>
        <p:nvSpPr>
          <p:cNvPr id="13" name="TextBox 12">
            <a:extLst>
              <a:ext uri="{FF2B5EF4-FFF2-40B4-BE49-F238E27FC236}">
                <a16:creationId xmlns:a16="http://schemas.microsoft.com/office/drawing/2014/main" id="{CF980278-8B74-7878-271D-5E614E6F815E}"/>
              </a:ext>
            </a:extLst>
          </p:cNvPr>
          <p:cNvSpPr txBox="1"/>
          <p:nvPr/>
        </p:nvSpPr>
        <p:spPr>
          <a:xfrm>
            <a:off x="4327588" y="3675068"/>
            <a:ext cx="1399516" cy="1754326"/>
          </a:xfrm>
          <a:prstGeom prst="rect">
            <a:avLst/>
          </a:prstGeom>
          <a:noFill/>
        </p:spPr>
        <p:txBody>
          <a:bodyPr wrap="square" rtlCol="0">
            <a:spAutoFit/>
          </a:bodyPr>
          <a:lstStyle/>
          <a:p>
            <a:r>
              <a:rPr lang="en-US" b="1" dirty="0">
                <a:solidFill>
                  <a:schemeClr val="bg1"/>
                </a:solidFill>
                <a:highlight>
                  <a:srgbClr val="E20000"/>
                </a:highlight>
              </a:rPr>
              <a:t>Track Expiry</a:t>
            </a:r>
          </a:p>
          <a:p>
            <a:endParaRPr lang="en-US" b="1" dirty="0">
              <a:solidFill>
                <a:schemeClr val="bg1"/>
              </a:solidFill>
              <a:highlight>
                <a:srgbClr val="E20000"/>
              </a:highlight>
            </a:endParaRPr>
          </a:p>
          <a:p>
            <a:r>
              <a:rPr lang="en-US" dirty="0">
                <a:solidFill>
                  <a:schemeClr val="bg1"/>
                </a:solidFill>
              </a:rPr>
              <a:t>The App Analyses and Monitors Expiry Dates</a:t>
            </a:r>
          </a:p>
        </p:txBody>
      </p:sp>
      <p:grpSp>
        <p:nvGrpSpPr>
          <p:cNvPr id="14" name="Grupo 2">
            <a:extLst>
              <a:ext uri="{FF2B5EF4-FFF2-40B4-BE49-F238E27FC236}">
                <a16:creationId xmlns:a16="http://schemas.microsoft.com/office/drawing/2014/main" id="{506D86CD-A323-1A77-F78A-CFB223B8940D}"/>
              </a:ext>
            </a:extLst>
          </p:cNvPr>
          <p:cNvGrpSpPr/>
          <p:nvPr/>
        </p:nvGrpSpPr>
        <p:grpSpPr>
          <a:xfrm>
            <a:off x="10227078" y="6204644"/>
            <a:ext cx="1393794" cy="292963"/>
            <a:chOff x="10271466" y="6152224"/>
            <a:chExt cx="1393794" cy="292963"/>
          </a:xfrm>
        </p:grpSpPr>
        <p:sp>
          <p:nvSpPr>
            <p:cNvPr id="15" name="Rectángulo redondeado 8">
              <a:extLst>
                <a:ext uri="{FF2B5EF4-FFF2-40B4-BE49-F238E27FC236}">
                  <a16:creationId xmlns:a16="http://schemas.microsoft.com/office/drawing/2014/main" id="{1B0F953A-CE47-FB2A-17DA-4B2FD77F6EF8}"/>
                </a:ext>
              </a:extLst>
            </p:cNvPr>
            <p:cNvSpPr/>
            <p:nvPr/>
          </p:nvSpPr>
          <p:spPr>
            <a:xfrm>
              <a:off x="10271466" y="6152224"/>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200" b="1" dirty="0">
                  <a:solidFill>
                    <a:schemeClr val="tx1"/>
                  </a:solidFill>
                  <a:latin typeface="Helvetica" panose="020B0604020202020204" pitchFamily="34" charset="0"/>
                  <a:cs typeface="Helvetica" panose="020B0604020202020204" pitchFamily="34" charset="0"/>
                </a:rPr>
                <a:t>Next</a:t>
              </a:r>
              <a:endParaRPr lang="en-US" sz="1600" b="1" dirty="0">
                <a:solidFill>
                  <a:schemeClr val="tx1"/>
                </a:solidFill>
                <a:latin typeface="Helvetica" panose="020B0604020202020204" pitchFamily="34" charset="0"/>
                <a:cs typeface="Helvetica" panose="020B0604020202020204" pitchFamily="34" charset="0"/>
              </a:endParaRPr>
            </a:p>
          </p:txBody>
        </p:sp>
        <p:sp>
          <p:nvSpPr>
            <p:cNvPr id="16" name="Triángulo rectángulo 9">
              <a:extLst>
                <a:ext uri="{FF2B5EF4-FFF2-40B4-BE49-F238E27FC236}">
                  <a16:creationId xmlns:a16="http://schemas.microsoft.com/office/drawing/2014/main" id="{4DF8142E-FB4A-D38A-2910-12AA9466BF0A}"/>
                </a:ext>
              </a:extLst>
            </p:cNvPr>
            <p:cNvSpPr/>
            <p:nvPr/>
          </p:nvSpPr>
          <p:spPr>
            <a:xfrm rot="13500000">
              <a:off x="10353397" y="6240397"/>
              <a:ext cx="134373" cy="13437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234120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lumMod val="95000"/>
                <a:lumOff val="5000"/>
              </a:schemeClr>
            </a:gs>
            <a:gs pos="83000">
              <a:schemeClr val="bg1">
                <a:alpha val="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3092</TotalTime>
  <Words>809</Words>
  <Application>Microsoft Office PowerPoint</Application>
  <PresentationFormat>Widescreen</PresentationFormat>
  <Paragraphs>101</Paragraphs>
  <Slides>12</Slides>
  <Notes>0</Notes>
  <HiddenSlides>0</HiddenSlides>
  <MMClips>2</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12</vt:i4>
      </vt:variant>
      <vt:variant>
        <vt:lpstr>Custom Shows</vt:lpstr>
      </vt:variant>
      <vt:variant>
        <vt:i4>1</vt:i4>
      </vt:variant>
    </vt:vector>
  </HeadingPairs>
  <TitlesOfParts>
    <vt:vector size="22" baseType="lpstr">
      <vt:lpstr>Arial</vt:lpstr>
      <vt:lpstr>Arial Black</vt:lpstr>
      <vt:lpstr>Bebas Neue</vt:lpstr>
      <vt:lpstr>Calibri</vt:lpstr>
      <vt:lpstr>Courier New</vt:lpstr>
      <vt:lpstr>Helvetica</vt:lpstr>
      <vt:lpstr>Impact</vt:lpstr>
      <vt:lpstr>Inter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Denice Celis</dc:creator>
  <cp:lastModifiedBy>Panna Tyagi</cp:lastModifiedBy>
  <cp:revision>133</cp:revision>
  <dcterms:created xsi:type="dcterms:W3CDTF">2021-04-28T10:44:19Z</dcterms:created>
  <dcterms:modified xsi:type="dcterms:W3CDTF">2024-12-02T10:14:15Z</dcterms:modified>
</cp:coreProperties>
</file>